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wdp" ContentType="image/vnd.ms-photo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9" r:id="rId1"/>
  </p:sldMasterIdLst>
  <p:notesMasterIdLst>
    <p:notesMasterId r:id="rId28"/>
  </p:notesMasterIdLst>
  <p:sldIdLst>
    <p:sldId id="256" r:id="rId2"/>
    <p:sldId id="257" r:id="rId3"/>
    <p:sldId id="282" r:id="rId4"/>
    <p:sldId id="283" r:id="rId5"/>
    <p:sldId id="284" r:id="rId6"/>
    <p:sldId id="286" r:id="rId7"/>
    <p:sldId id="288" r:id="rId8"/>
    <p:sldId id="271" r:id="rId9"/>
    <p:sldId id="270" r:id="rId10"/>
    <p:sldId id="275" r:id="rId11"/>
    <p:sldId id="269" r:id="rId12"/>
    <p:sldId id="276" r:id="rId13"/>
    <p:sldId id="272" r:id="rId14"/>
    <p:sldId id="281" r:id="rId15"/>
    <p:sldId id="260" r:id="rId16"/>
    <p:sldId id="279" r:id="rId17"/>
    <p:sldId id="280" r:id="rId18"/>
    <p:sldId id="264" r:id="rId19"/>
    <p:sldId id="293" r:id="rId20"/>
    <p:sldId id="294" r:id="rId21"/>
    <p:sldId id="295" r:id="rId22"/>
    <p:sldId id="289" r:id="rId23"/>
    <p:sldId id="290" r:id="rId24"/>
    <p:sldId id="291" r:id="rId25"/>
    <p:sldId id="292" r:id="rId26"/>
    <p:sldId id="296" r:id="rId27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-808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image" Target="../media/image3.png"/><Relationship Id="rId2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image" Target="../media/image3.png"/><Relationship Id="rId2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8CA9ED-9D51-46DD-BD08-57F02F4439C4}" type="doc">
      <dgm:prSet loTypeId="urn:microsoft.com/office/officeart/2005/8/layout/vList3#1" loCatId="" qsTypeId="urn:microsoft.com/office/officeart/2005/8/quickstyle/simple1" qsCatId="simple" csTypeId="urn:microsoft.com/office/officeart/2005/8/colors/accent1_2" csCatId="accent1" phldr="1"/>
      <dgm:spPr/>
    </dgm:pt>
    <dgm:pt modelId="{707266EC-7862-4DBC-94E7-9977FF7BEFC9}">
      <dgm:prSet phldrT="[Text]"/>
      <dgm:spPr/>
      <dgm:t>
        <a:bodyPr/>
        <a:lstStyle/>
        <a:p>
          <a:r>
            <a:rPr lang="en-US" dirty="0" smtClean="0"/>
            <a:t>Dynamo DB to store the sensor reading data</a:t>
          </a:r>
          <a:endParaRPr lang="en-US" dirty="0"/>
        </a:p>
      </dgm:t>
    </dgm:pt>
    <dgm:pt modelId="{B4CF02EF-A4D7-4A7B-91C0-39240ADC9CA3}" type="parTrans" cxnId="{5891AC3C-5ECD-4834-BEE4-E2361993F489}">
      <dgm:prSet/>
      <dgm:spPr/>
      <dgm:t>
        <a:bodyPr/>
        <a:lstStyle/>
        <a:p>
          <a:endParaRPr lang="en-US"/>
        </a:p>
      </dgm:t>
    </dgm:pt>
    <dgm:pt modelId="{E5D44F10-FB24-4B67-A92C-CAC4F758F725}" type="sibTrans" cxnId="{5891AC3C-5ECD-4834-BEE4-E2361993F489}">
      <dgm:prSet/>
      <dgm:spPr/>
      <dgm:t>
        <a:bodyPr/>
        <a:lstStyle/>
        <a:p>
          <a:endParaRPr lang="en-US"/>
        </a:p>
      </dgm:t>
    </dgm:pt>
    <dgm:pt modelId="{91898A6C-9AFE-4DF1-81E8-E6E814A85043}">
      <dgm:prSet/>
      <dgm:spPr/>
      <dgm:t>
        <a:bodyPr/>
        <a:lstStyle/>
        <a:p>
          <a:r>
            <a:rPr lang="en-US" smtClean="0"/>
            <a:t>PostgreSQL Relational database to store the data for data other than sensor readings</a:t>
          </a:r>
          <a:endParaRPr lang="en-US" dirty="0"/>
        </a:p>
      </dgm:t>
    </dgm:pt>
    <dgm:pt modelId="{F0899240-B098-4595-8122-072EFFBB9D1E}" type="parTrans" cxnId="{2D397C4C-19EC-453A-A3CE-64811DA27AF6}">
      <dgm:prSet/>
      <dgm:spPr/>
      <dgm:t>
        <a:bodyPr/>
        <a:lstStyle/>
        <a:p>
          <a:endParaRPr lang="en-US"/>
        </a:p>
      </dgm:t>
    </dgm:pt>
    <dgm:pt modelId="{7F8D62B5-BB1F-47F9-B62E-CA2EDB4419DD}" type="sibTrans" cxnId="{2D397C4C-19EC-453A-A3CE-64811DA27AF6}">
      <dgm:prSet/>
      <dgm:spPr/>
      <dgm:t>
        <a:bodyPr/>
        <a:lstStyle/>
        <a:p>
          <a:endParaRPr lang="en-US"/>
        </a:p>
      </dgm:t>
    </dgm:pt>
    <dgm:pt modelId="{7CD1E9AD-CC75-4232-B69D-53FD0352B356}">
      <dgm:prSet/>
      <dgm:spPr/>
      <dgm:t>
        <a:bodyPr/>
        <a:lstStyle/>
        <a:p>
          <a:r>
            <a:rPr lang="en-US" dirty="0" smtClean="0"/>
            <a:t>Rails application to serve the functionality of SDS</a:t>
          </a:r>
          <a:endParaRPr lang="en-US" dirty="0"/>
        </a:p>
      </dgm:t>
    </dgm:pt>
    <dgm:pt modelId="{344F34F2-8FF4-4DB9-A846-B9CC91599748}" type="parTrans" cxnId="{F27E20EB-E00B-43B9-B553-BCE3D6D8F4A7}">
      <dgm:prSet/>
      <dgm:spPr/>
      <dgm:t>
        <a:bodyPr/>
        <a:lstStyle/>
        <a:p>
          <a:endParaRPr lang="en-US"/>
        </a:p>
      </dgm:t>
    </dgm:pt>
    <dgm:pt modelId="{C1D32E66-2909-4353-9755-3DB06DE3BC7D}" type="sibTrans" cxnId="{F27E20EB-E00B-43B9-B553-BCE3D6D8F4A7}">
      <dgm:prSet/>
      <dgm:spPr/>
      <dgm:t>
        <a:bodyPr/>
        <a:lstStyle/>
        <a:p>
          <a:endParaRPr lang="en-US"/>
        </a:p>
      </dgm:t>
    </dgm:pt>
    <dgm:pt modelId="{3B44D8A6-BA15-4019-844F-194F3197CD5B}">
      <dgm:prSet/>
      <dgm:spPr/>
      <dgm:t>
        <a:bodyPr/>
        <a:lstStyle/>
        <a:p>
          <a:r>
            <a:rPr lang="en-US" smtClean="0"/>
            <a:t>jqplot is applied as the visualization tool</a:t>
          </a:r>
          <a:endParaRPr lang="en-US" dirty="0"/>
        </a:p>
      </dgm:t>
    </dgm:pt>
    <dgm:pt modelId="{8723D4BF-F015-409A-A2F7-9F65416DCC6B}" type="sibTrans" cxnId="{34A6FE5B-4B2F-4F26-A021-CD6DB43EAA43}">
      <dgm:prSet/>
      <dgm:spPr/>
      <dgm:t>
        <a:bodyPr/>
        <a:lstStyle/>
        <a:p>
          <a:endParaRPr lang="en-US"/>
        </a:p>
      </dgm:t>
    </dgm:pt>
    <dgm:pt modelId="{1AB83B7A-456F-4B1A-BB1E-D57C5081F0AB}" type="parTrans" cxnId="{34A6FE5B-4B2F-4F26-A021-CD6DB43EAA43}">
      <dgm:prSet/>
      <dgm:spPr/>
      <dgm:t>
        <a:bodyPr/>
        <a:lstStyle/>
        <a:p>
          <a:endParaRPr lang="en-US"/>
        </a:p>
      </dgm:t>
    </dgm:pt>
    <dgm:pt modelId="{4AB56FB3-219B-4672-8898-D73713BA5186}" type="pres">
      <dgm:prSet presAssocID="{328CA9ED-9D51-46DD-BD08-57F02F4439C4}" presName="linearFlow" presStyleCnt="0">
        <dgm:presLayoutVars>
          <dgm:dir/>
          <dgm:resizeHandles val="exact"/>
        </dgm:presLayoutVars>
      </dgm:prSet>
      <dgm:spPr/>
    </dgm:pt>
    <dgm:pt modelId="{9430EF78-A858-4252-A001-C3B1A8E46299}" type="pres">
      <dgm:prSet presAssocID="{707266EC-7862-4DBC-94E7-9977FF7BEFC9}" presName="composite" presStyleCnt="0"/>
      <dgm:spPr/>
    </dgm:pt>
    <dgm:pt modelId="{76E9F434-4BAA-48C1-8F9C-02A31B0CCA40}" type="pres">
      <dgm:prSet presAssocID="{707266EC-7862-4DBC-94E7-9977FF7BEFC9}" presName="imgShp" presStyleLbl="fgImgPlac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B5172B91-5F0A-405D-BE78-DAB52166A76F}" type="pres">
      <dgm:prSet presAssocID="{707266EC-7862-4DBC-94E7-9977FF7BEFC9}" presName="txShp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625A93-55AD-4095-A855-F30E732047B7}" type="pres">
      <dgm:prSet presAssocID="{E5D44F10-FB24-4B67-A92C-CAC4F758F725}" presName="spacing" presStyleCnt="0"/>
      <dgm:spPr/>
    </dgm:pt>
    <dgm:pt modelId="{3B1D3A35-57C4-474D-A63D-550EB15A6657}" type="pres">
      <dgm:prSet presAssocID="{91898A6C-9AFE-4DF1-81E8-E6E814A85043}" presName="composite" presStyleCnt="0"/>
      <dgm:spPr/>
    </dgm:pt>
    <dgm:pt modelId="{1B622751-E478-49BF-919A-7EE135C31315}" type="pres">
      <dgm:prSet presAssocID="{91898A6C-9AFE-4DF1-81E8-E6E814A85043}" presName="imgShp" presStyleLbl="fgImgPlace1" presStyleIdx="1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66DFE7A2-53A9-4238-A71C-ED985592305D}" type="pres">
      <dgm:prSet presAssocID="{91898A6C-9AFE-4DF1-81E8-E6E814A85043}" presName="txShp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3D1E13-36E1-452B-88EF-D95C6A842F66}" type="pres">
      <dgm:prSet presAssocID="{7F8D62B5-BB1F-47F9-B62E-CA2EDB4419DD}" presName="spacing" presStyleCnt="0"/>
      <dgm:spPr/>
    </dgm:pt>
    <dgm:pt modelId="{5EA86F7C-5308-4D7E-A12C-6C81EDC30570}" type="pres">
      <dgm:prSet presAssocID="{3B44D8A6-BA15-4019-844F-194F3197CD5B}" presName="composite" presStyleCnt="0"/>
      <dgm:spPr/>
    </dgm:pt>
    <dgm:pt modelId="{5A259D14-82A8-4E27-8C09-42FFC3FFB962}" type="pres">
      <dgm:prSet presAssocID="{3B44D8A6-BA15-4019-844F-194F3197CD5B}" presName="imgShp" presStyleLbl="fgImgPlace1" presStyleIdx="2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896DB0B5-2A1F-4B0F-9268-EE06C02AA18D}" type="pres">
      <dgm:prSet presAssocID="{3B44D8A6-BA15-4019-844F-194F3197CD5B}" presName="txShp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97A4F4-96FD-4170-9459-9AC2486E9AD1}" type="pres">
      <dgm:prSet presAssocID="{8723D4BF-F015-409A-A2F7-9F65416DCC6B}" presName="spacing" presStyleCnt="0"/>
      <dgm:spPr/>
    </dgm:pt>
    <dgm:pt modelId="{A30B2491-40EA-4C9E-B267-D3C1E066862D}" type="pres">
      <dgm:prSet presAssocID="{7CD1E9AD-CC75-4232-B69D-53FD0352B356}" presName="composite" presStyleCnt="0"/>
      <dgm:spPr/>
    </dgm:pt>
    <dgm:pt modelId="{2C0D6933-9178-4A60-9D55-09594E35A7B2}" type="pres">
      <dgm:prSet presAssocID="{7CD1E9AD-CC75-4232-B69D-53FD0352B356}" presName="imgShp" presStyleLbl="fgImgPlace1" presStyleIdx="3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FC8EE540-1103-4FEB-AF3D-2B0CBBDA18AA}" type="pres">
      <dgm:prSet presAssocID="{7CD1E9AD-CC75-4232-B69D-53FD0352B356}" presName="txShp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4A6FE5B-4B2F-4F26-A021-CD6DB43EAA43}" srcId="{328CA9ED-9D51-46DD-BD08-57F02F4439C4}" destId="{3B44D8A6-BA15-4019-844F-194F3197CD5B}" srcOrd="2" destOrd="0" parTransId="{1AB83B7A-456F-4B1A-BB1E-D57C5081F0AB}" sibTransId="{8723D4BF-F015-409A-A2F7-9F65416DCC6B}"/>
    <dgm:cxn modelId="{5891AC3C-5ECD-4834-BEE4-E2361993F489}" srcId="{328CA9ED-9D51-46DD-BD08-57F02F4439C4}" destId="{707266EC-7862-4DBC-94E7-9977FF7BEFC9}" srcOrd="0" destOrd="0" parTransId="{B4CF02EF-A4D7-4A7B-91C0-39240ADC9CA3}" sibTransId="{E5D44F10-FB24-4B67-A92C-CAC4F758F725}"/>
    <dgm:cxn modelId="{B27AC621-A40E-8F4B-9922-0A55D04A0355}" type="presOf" srcId="{328CA9ED-9D51-46DD-BD08-57F02F4439C4}" destId="{4AB56FB3-219B-4672-8898-D73713BA5186}" srcOrd="0" destOrd="0" presId="urn:microsoft.com/office/officeart/2005/8/layout/vList3#1"/>
    <dgm:cxn modelId="{06994D6A-4710-7E4E-9E28-B79A2EC1E17D}" type="presOf" srcId="{707266EC-7862-4DBC-94E7-9977FF7BEFC9}" destId="{B5172B91-5F0A-405D-BE78-DAB52166A76F}" srcOrd="0" destOrd="0" presId="urn:microsoft.com/office/officeart/2005/8/layout/vList3#1"/>
    <dgm:cxn modelId="{FB93B3F2-1D8C-D24C-BEDC-2F8562C55007}" type="presOf" srcId="{3B44D8A6-BA15-4019-844F-194F3197CD5B}" destId="{896DB0B5-2A1F-4B0F-9268-EE06C02AA18D}" srcOrd="0" destOrd="0" presId="urn:microsoft.com/office/officeart/2005/8/layout/vList3#1"/>
    <dgm:cxn modelId="{0B72231A-0596-704E-A85C-2D6549A202E1}" type="presOf" srcId="{91898A6C-9AFE-4DF1-81E8-E6E814A85043}" destId="{66DFE7A2-53A9-4238-A71C-ED985592305D}" srcOrd="0" destOrd="0" presId="urn:microsoft.com/office/officeart/2005/8/layout/vList3#1"/>
    <dgm:cxn modelId="{2D397C4C-19EC-453A-A3CE-64811DA27AF6}" srcId="{328CA9ED-9D51-46DD-BD08-57F02F4439C4}" destId="{91898A6C-9AFE-4DF1-81E8-E6E814A85043}" srcOrd="1" destOrd="0" parTransId="{F0899240-B098-4595-8122-072EFFBB9D1E}" sibTransId="{7F8D62B5-BB1F-47F9-B62E-CA2EDB4419DD}"/>
    <dgm:cxn modelId="{C23CC320-046A-4B49-9CD1-FAC7984978EA}" type="presOf" srcId="{7CD1E9AD-CC75-4232-B69D-53FD0352B356}" destId="{FC8EE540-1103-4FEB-AF3D-2B0CBBDA18AA}" srcOrd="0" destOrd="0" presId="urn:microsoft.com/office/officeart/2005/8/layout/vList3#1"/>
    <dgm:cxn modelId="{F27E20EB-E00B-43B9-B553-BCE3D6D8F4A7}" srcId="{328CA9ED-9D51-46DD-BD08-57F02F4439C4}" destId="{7CD1E9AD-CC75-4232-B69D-53FD0352B356}" srcOrd="3" destOrd="0" parTransId="{344F34F2-8FF4-4DB9-A846-B9CC91599748}" sibTransId="{C1D32E66-2909-4353-9755-3DB06DE3BC7D}"/>
    <dgm:cxn modelId="{85785C3C-B39F-4D4C-89BC-A722D9069714}" type="presParOf" srcId="{4AB56FB3-219B-4672-8898-D73713BA5186}" destId="{9430EF78-A858-4252-A001-C3B1A8E46299}" srcOrd="0" destOrd="0" presId="urn:microsoft.com/office/officeart/2005/8/layout/vList3#1"/>
    <dgm:cxn modelId="{38E17AF6-84F1-8546-9C4F-36F46B6D7A97}" type="presParOf" srcId="{9430EF78-A858-4252-A001-C3B1A8E46299}" destId="{76E9F434-4BAA-48C1-8F9C-02A31B0CCA40}" srcOrd="0" destOrd="0" presId="urn:microsoft.com/office/officeart/2005/8/layout/vList3#1"/>
    <dgm:cxn modelId="{BF947FD7-FFB5-DE41-BB28-A0A1C6980198}" type="presParOf" srcId="{9430EF78-A858-4252-A001-C3B1A8E46299}" destId="{B5172B91-5F0A-405D-BE78-DAB52166A76F}" srcOrd="1" destOrd="0" presId="urn:microsoft.com/office/officeart/2005/8/layout/vList3#1"/>
    <dgm:cxn modelId="{C6369A75-6773-B841-8F42-5D5EC90B57BD}" type="presParOf" srcId="{4AB56FB3-219B-4672-8898-D73713BA5186}" destId="{F6625A93-55AD-4095-A855-F30E732047B7}" srcOrd="1" destOrd="0" presId="urn:microsoft.com/office/officeart/2005/8/layout/vList3#1"/>
    <dgm:cxn modelId="{C3BC9991-4DAD-D147-A15A-973B29A84C96}" type="presParOf" srcId="{4AB56FB3-219B-4672-8898-D73713BA5186}" destId="{3B1D3A35-57C4-474D-A63D-550EB15A6657}" srcOrd="2" destOrd="0" presId="urn:microsoft.com/office/officeart/2005/8/layout/vList3#1"/>
    <dgm:cxn modelId="{050F9A75-B641-C24A-8F46-E19D12A9DEA9}" type="presParOf" srcId="{3B1D3A35-57C4-474D-A63D-550EB15A6657}" destId="{1B622751-E478-49BF-919A-7EE135C31315}" srcOrd="0" destOrd="0" presId="urn:microsoft.com/office/officeart/2005/8/layout/vList3#1"/>
    <dgm:cxn modelId="{640870D6-52A1-3647-AC00-150265316845}" type="presParOf" srcId="{3B1D3A35-57C4-474D-A63D-550EB15A6657}" destId="{66DFE7A2-53A9-4238-A71C-ED985592305D}" srcOrd="1" destOrd="0" presId="urn:microsoft.com/office/officeart/2005/8/layout/vList3#1"/>
    <dgm:cxn modelId="{3C8585A3-EDC5-6E41-9F33-20E559941519}" type="presParOf" srcId="{4AB56FB3-219B-4672-8898-D73713BA5186}" destId="{A93D1E13-36E1-452B-88EF-D95C6A842F66}" srcOrd="3" destOrd="0" presId="urn:microsoft.com/office/officeart/2005/8/layout/vList3#1"/>
    <dgm:cxn modelId="{B037D09C-4BAE-614E-95FE-4A7094CDD488}" type="presParOf" srcId="{4AB56FB3-219B-4672-8898-D73713BA5186}" destId="{5EA86F7C-5308-4D7E-A12C-6C81EDC30570}" srcOrd="4" destOrd="0" presId="urn:microsoft.com/office/officeart/2005/8/layout/vList3#1"/>
    <dgm:cxn modelId="{EBD84D25-7250-C249-9874-5D50148FEDA1}" type="presParOf" srcId="{5EA86F7C-5308-4D7E-A12C-6C81EDC30570}" destId="{5A259D14-82A8-4E27-8C09-42FFC3FFB962}" srcOrd="0" destOrd="0" presId="urn:microsoft.com/office/officeart/2005/8/layout/vList3#1"/>
    <dgm:cxn modelId="{555CD2A4-4774-BF44-B6B7-D98D7F9BA1C3}" type="presParOf" srcId="{5EA86F7C-5308-4D7E-A12C-6C81EDC30570}" destId="{896DB0B5-2A1F-4B0F-9268-EE06C02AA18D}" srcOrd="1" destOrd="0" presId="urn:microsoft.com/office/officeart/2005/8/layout/vList3#1"/>
    <dgm:cxn modelId="{18B4A744-3B68-2449-9AC4-C63597370431}" type="presParOf" srcId="{4AB56FB3-219B-4672-8898-D73713BA5186}" destId="{1997A4F4-96FD-4170-9459-9AC2486E9AD1}" srcOrd="5" destOrd="0" presId="urn:microsoft.com/office/officeart/2005/8/layout/vList3#1"/>
    <dgm:cxn modelId="{FBB095D6-616E-AD48-A9C3-7DD9154F3D79}" type="presParOf" srcId="{4AB56FB3-219B-4672-8898-D73713BA5186}" destId="{A30B2491-40EA-4C9E-B267-D3C1E066862D}" srcOrd="6" destOrd="0" presId="urn:microsoft.com/office/officeart/2005/8/layout/vList3#1"/>
    <dgm:cxn modelId="{A612EC21-BF1B-5A48-B65A-9EA44D0232B6}" type="presParOf" srcId="{A30B2491-40EA-4C9E-B267-D3C1E066862D}" destId="{2C0D6933-9178-4A60-9D55-09594E35A7B2}" srcOrd="0" destOrd="0" presId="urn:microsoft.com/office/officeart/2005/8/layout/vList3#1"/>
    <dgm:cxn modelId="{C498EC2C-14FF-884A-A0AC-CBE67DE60FCE}" type="presParOf" srcId="{A30B2491-40EA-4C9E-B267-D3C1E066862D}" destId="{FC8EE540-1103-4FEB-AF3D-2B0CBBDA18AA}" srcOrd="1" destOrd="0" presId="urn:microsoft.com/office/officeart/2005/8/layout/vList3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8CA9ED-9D51-46DD-BD08-57F02F4439C4}" type="doc">
      <dgm:prSet loTypeId="urn:microsoft.com/office/officeart/2005/8/layout/vList3#2" loCatId="" qsTypeId="urn:microsoft.com/office/officeart/2005/8/quickstyle/simple1" qsCatId="simple" csTypeId="urn:microsoft.com/office/officeart/2005/8/colors/accent1_2" csCatId="accent1" phldr="1"/>
      <dgm:spPr/>
    </dgm:pt>
    <dgm:pt modelId="{707266EC-7862-4DBC-94E7-9977FF7BEFC9}">
      <dgm:prSet phldrT="[Text]"/>
      <dgm:spPr/>
      <dgm:t>
        <a:bodyPr/>
        <a:lstStyle/>
        <a:p>
          <a:r>
            <a:rPr lang="en-US" dirty="0" smtClean="0"/>
            <a:t>In-memory database solution for accelerated analytics</a:t>
          </a:r>
          <a:endParaRPr lang="en-US" dirty="0"/>
        </a:p>
      </dgm:t>
    </dgm:pt>
    <dgm:pt modelId="{B4CF02EF-A4D7-4A7B-91C0-39240ADC9CA3}" type="parTrans" cxnId="{5891AC3C-5ECD-4834-BEE4-E2361993F489}">
      <dgm:prSet/>
      <dgm:spPr/>
      <dgm:t>
        <a:bodyPr/>
        <a:lstStyle/>
        <a:p>
          <a:endParaRPr lang="en-US"/>
        </a:p>
      </dgm:t>
    </dgm:pt>
    <dgm:pt modelId="{E5D44F10-FB24-4B67-A92C-CAC4F758F725}" type="sibTrans" cxnId="{5891AC3C-5ECD-4834-BEE4-E2361993F489}">
      <dgm:prSet/>
      <dgm:spPr/>
      <dgm:t>
        <a:bodyPr/>
        <a:lstStyle/>
        <a:p>
          <a:endParaRPr lang="en-US"/>
        </a:p>
      </dgm:t>
    </dgm:pt>
    <dgm:pt modelId="{91898A6C-9AFE-4DF1-81E8-E6E814A85043}">
      <dgm:prSet/>
      <dgm:spPr/>
      <dgm:t>
        <a:bodyPr/>
        <a:lstStyle/>
        <a:p>
          <a:r>
            <a:rPr lang="en-US" dirty="0" smtClean="0"/>
            <a:t>Java based application to expose </a:t>
          </a:r>
          <a:r>
            <a:rPr lang="en-US" dirty="0" err="1" smtClean="0"/>
            <a:t>RESTful</a:t>
          </a:r>
          <a:r>
            <a:rPr lang="en-US" dirty="0" smtClean="0"/>
            <a:t> APIs for sensor data</a:t>
          </a:r>
          <a:endParaRPr lang="en-US" dirty="0"/>
        </a:p>
      </dgm:t>
    </dgm:pt>
    <dgm:pt modelId="{F0899240-B098-4595-8122-072EFFBB9D1E}" type="parTrans" cxnId="{2D397C4C-19EC-453A-A3CE-64811DA27AF6}">
      <dgm:prSet/>
      <dgm:spPr/>
      <dgm:t>
        <a:bodyPr/>
        <a:lstStyle/>
        <a:p>
          <a:endParaRPr lang="en-US"/>
        </a:p>
      </dgm:t>
    </dgm:pt>
    <dgm:pt modelId="{7F8D62B5-BB1F-47F9-B62E-CA2EDB4419DD}" type="sibTrans" cxnId="{2D397C4C-19EC-453A-A3CE-64811DA27AF6}">
      <dgm:prSet/>
      <dgm:spPr/>
      <dgm:t>
        <a:bodyPr/>
        <a:lstStyle/>
        <a:p>
          <a:endParaRPr lang="en-US"/>
        </a:p>
      </dgm:t>
    </dgm:pt>
    <dgm:pt modelId="{3B44D8A6-BA15-4019-844F-194F3197CD5B}">
      <dgm:prSet/>
      <dgm:spPr/>
      <dgm:t>
        <a:bodyPr/>
        <a:lstStyle/>
        <a:p>
          <a:r>
            <a:rPr lang="en-US" dirty="0" smtClean="0"/>
            <a:t>D3 applied as the visualization tool</a:t>
          </a:r>
          <a:endParaRPr lang="en-US" dirty="0"/>
        </a:p>
      </dgm:t>
    </dgm:pt>
    <dgm:pt modelId="{8723D4BF-F015-409A-A2F7-9F65416DCC6B}" type="sibTrans" cxnId="{34A6FE5B-4B2F-4F26-A021-CD6DB43EAA43}">
      <dgm:prSet/>
      <dgm:spPr/>
      <dgm:t>
        <a:bodyPr/>
        <a:lstStyle/>
        <a:p>
          <a:endParaRPr lang="en-US"/>
        </a:p>
      </dgm:t>
    </dgm:pt>
    <dgm:pt modelId="{1AB83B7A-456F-4B1A-BB1E-D57C5081F0AB}" type="parTrans" cxnId="{34A6FE5B-4B2F-4F26-A021-CD6DB43EAA43}">
      <dgm:prSet/>
      <dgm:spPr/>
      <dgm:t>
        <a:bodyPr/>
        <a:lstStyle/>
        <a:p>
          <a:endParaRPr lang="en-US"/>
        </a:p>
      </dgm:t>
    </dgm:pt>
    <dgm:pt modelId="{7AF0566C-FC59-C341-9009-BF04A174007E}">
      <dgm:prSet/>
      <dgm:spPr/>
      <dgm:t>
        <a:bodyPr/>
        <a:lstStyle/>
        <a:p>
          <a:r>
            <a:rPr lang="en-US" dirty="0" smtClean="0"/>
            <a:t>Java based Web application utilizing </a:t>
          </a:r>
          <a:r>
            <a:rPr lang="en-US" dirty="0" err="1" smtClean="0"/>
            <a:t>RESTful</a:t>
          </a:r>
          <a:r>
            <a:rPr lang="en-US" dirty="0" smtClean="0"/>
            <a:t> APIs for data visualization</a:t>
          </a:r>
          <a:endParaRPr lang="en-US" dirty="0"/>
        </a:p>
      </dgm:t>
    </dgm:pt>
    <dgm:pt modelId="{41FF636D-4C2C-0F4F-A8C0-01D7679B0CB2}" type="parTrans" cxnId="{7D42AA42-10C6-A447-B926-B185E009C4E2}">
      <dgm:prSet/>
      <dgm:spPr/>
      <dgm:t>
        <a:bodyPr/>
        <a:lstStyle/>
        <a:p>
          <a:endParaRPr lang="en-US"/>
        </a:p>
      </dgm:t>
    </dgm:pt>
    <dgm:pt modelId="{A7F44306-5EE5-264D-ACFD-CC6B79425043}" type="sibTrans" cxnId="{7D42AA42-10C6-A447-B926-B185E009C4E2}">
      <dgm:prSet/>
      <dgm:spPr/>
      <dgm:t>
        <a:bodyPr/>
        <a:lstStyle/>
        <a:p>
          <a:endParaRPr lang="en-US"/>
        </a:p>
      </dgm:t>
    </dgm:pt>
    <dgm:pt modelId="{9725E9D2-D729-804F-8A08-C1D05E2A4D07}">
      <dgm:prSet/>
      <dgm:spPr>
        <a:noFill/>
        <a:ln>
          <a:noFill/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Sensor Data as a Service (REST)</a:t>
          </a:r>
          <a:endParaRPr lang="en-US" dirty="0">
            <a:solidFill>
              <a:schemeClr val="tx1"/>
            </a:solidFill>
          </a:endParaRPr>
        </a:p>
      </dgm:t>
    </dgm:pt>
    <dgm:pt modelId="{7F706963-979C-FE44-9125-A4C729F349A5}" type="parTrans" cxnId="{E4AC72D7-A8CF-E246-B554-0D13624C2BA7}">
      <dgm:prSet/>
      <dgm:spPr/>
      <dgm:t>
        <a:bodyPr/>
        <a:lstStyle/>
        <a:p>
          <a:endParaRPr lang="en-US"/>
        </a:p>
      </dgm:t>
    </dgm:pt>
    <dgm:pt modelId="{30CED30E-7C28-E740-B872-819CE8E4F857}" type="sibTrans" cxnId="{E4AC72D7-A8CF-E246-B554-0D13624C2BA7}">
      <dgm:prSet/>
      <dgm:spPr/>
      <dgm:t>
        <a:bodyPr/>
        <a:lstStyle/>
        <a:p>
          <a:endParaRPr lang="en-US"/>
        </a:p>
      </dgm:t>
    </dgm:pt>
    <dgm:pt modelId="{4AB56FB3-219B-4672-8898-D73713BA5186}" type="pres">
      <dgm:prSet presAssocID="{328CA9ED-9D51-46DD-BD08-57F02F4439C4}" presName="linearFlow" presStyleCnt="0">
        <dgm:presLayoutVars>
          <dgm:dir/>
          <dgm:resizeHandles val="exact"/>
        </dgm:presLayoutVars>
      </dgm:prSet>
      <dgm:spPr/>
    </dgm:pt>
    <dgm:pt modelId="{9430EF78-A858-4252-A001-C3B1A8E46299}" type="pres">
      <dgm:prSet presAssocID="{707266EC-7862-4DBC-94E7-9977FF7BEFC9}" presName="composite" presStyleCnt="0"/>
      <dgm:spPr/>
    </dgm:pt>
    <dgm:pt modelId="{76E9F434-4BAA-48C1-8F9C-02A31B0CCA40}" type="pres">
      <dgm:prSet presAssocID="{707266EC-7862-4DBC-94E7-9977FF7BEFC9}" presName="imgShp" presStyleLbl="fgImgPlace1" presStyleIdx="0" presStyleCnt="5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B5172B91-5F0A-405D-BE78-DAB52166A76F}" type="pres">
      <dgm:prSet presAssocID="{707266EC-7862-4DBC-94E7-9977FF7BEFC9}" presName="txShp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625A93-55AD-4095-A855-F30E732047B7}" type="pres">
      <dgm:prSet presAssocID="{E5D44F10-FB24-4B67-A92C-CAC4F758F725}" presName="spacing" presStyleCnt="0"/>
      <dgm:spPr/>
    </dgm:pt>
    <dgm:pt modelId="{3B1D3A35-57C4-474D-A63D-550EB15A6657}" type="pres">
      <dgm:prSet presAssocID="{91898A6C-9AFE-4DF1-81E8-E6E814A85043}" presName="composite" presStyleCnt="0"/>
      <dgm:spPr/>
    </dgm:pt>
    <dgm:pt modelId="{1B622751-E478-49BF-919A-7EE135C31315}" type="pres">
      <dgm:prSet presAssocID="{91898A6C-9AFE-4DF1-81E8-E6E814A85043}" presName="imgShp" presStyleLbl="fgImgPlace1" presStyleIdx="1" presStyleCnt="5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66DFE7A2-53A9-4238-A71C-ED985592305D}" type="pres">
      <dgm:prSet presAssocID="{91898A6C-9AFE-4DF1-81E8-E6E814A85043}" presName="txShp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3D1E13-36E1-452B-88EF-D95C6A842F66}" type="pres">
      <dgm:prSet presAssocID="{7F8D62B5-BB1F-47F9-B62E-CA2EDB4419DD}" presName="spacing" presStyleCnt="0"/>
      <dgm:spPr/>
    </dgm:pt>
    <dgm:pt modelId="{F0CBAEB2-F4A4-1640-AD7D-0F4039DC9F5A}" type="pres">
      <dgm:prSet presAssocID="{9725E9D2-D729-804F-8A08-C1D05E2A4D07}" presName="composite" presStyleCnt="0"/>
      <dgm:spPr/>
    </dgm:pt>
    <dgm:pt modelId="{EBC08F37-FBFC-564B-A529-F5B7BF29309C}" type="pres">
      <dgm:prSet presAssocID="{9725E9D2-D729-804F-8A08-C1D05E2A4D07}" presName="imgShp" presStyleLbl="fgImgPlace1" presStyleIdx="2" presStyleCnt="5"/>
      <dgm:spPr>
        <a:blipFill>
          <a:blip xmlns:r="http://schemas.openxmlformats.org/officeDocument/2006/relationships"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00A71BB6-BFA6-0E42-8486-7482F08ABE1E}" type="pres">
      <dgm:prSet presAssocID="{9725E9D2-D729-804F-8A08-C1D05E2A4D07}" presName="txShp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CA2FCE-9E93-8B4E-B290-5A33800C8FF8}" type="pres">
      <dgm:prSet presAssocID="{30CED30E-7C28-E740-B872-819CE8E4F857}" presName="spacing" presStyleCnt="0"/>
      <dgm:spPr/>
    </dgm:pt>
    <dgm:pt modelId="{2957DA75-04D2-784B-9443-1806859D395A}" type="pres">
      <dgm:prSet presAssocID="{7AF0566C-FC59-C341-9009-BF04A174007E}" presName="composite" presStyleCnt="0"/>
      <dgm:spPr/>
    </dgm:pt>
    <dgm:pt modelId="{A1E11BC1-19CC-DA45-8261-AC117FF3189B}" type="pres">
      <dgm:prSet presAssocID="{7AF0566C-FC59-C341-9009-BF04A174007E}" presName="imgShp" presStyleLbl="fgImgPlace1" presStyleIdx="3" presStyleCnt="5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9969AB51-6B7C-2D46-B7A4-D50CD67CCB5A}" type="pres">
      <dgm:prSet presAssocID="{7AF0566C-FC59-C341-9009-BF04A174007E}" presName="txShp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AFD6DC-E651-C646-864A-2249B2B446E1}" type="pres">
      <dgm:prSet presAssocID="{A7F44306-5EE5-264D-ACFD-CC6B79425043}" presName="spacing" presStyleCnt="0"/>
      <dgm:spPr/>
    </dgm:pt>
    <dgm:pt modelId="{5EA86F7C-5308-4D7E-A12C-6C81EDC30570}" type="pres">
      <dgm:prSet presAssocID="{3B44D8A6-BA15-4019-844F-194F3197CD5B}" presName="composite" presStyleCnt="0"/>
      <dgm:spPr/>
    </dgm:pt>
    <dgm:pt modelId="{5A259D14-82A8-4E27-8C09-42FFC3FFB962}" type="pres">
      <dgm:prSet presAssocID="{3B44D8A6-BA15-4019-844F-194F3197CD5B}" presName="imgShp" presStyleLbl="fgImgPlace1" presStyleIdx="4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</dgm:spPr>
    </dgm:pt>
    <dgm:pt modelId="{896DB0B5-2A1F-4B0F-9268-EE06C02AA18D}" type="pres">
      <dgm:prSet presAssocID="{3B44D8A6-BA15-4019-844F-194F3197CD5B}" presName="txShp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D3B982C-7BC4-E344-9B65-756EE3B15192}" type="presOf" srcId="{9725E9D2-D729-804F-8A08-C1D05E2A4D07}" destId="{00A71BB6-BFA6-0E42-8486-7482F08ABE1E}" srcOrd="0" destOrd="0" presId="urn:microsoft.com/office/officeart/2005/8/layout/vList3#2"/>
    <dgm:cxn modelId="{34A6FE5B-4B2F-4F26-A021-CD6DB43EAA43}" srcId="{328CA9ED-9D51-46DD-BD08-57F02F4439C4}" destId="{3B44D8A6-BA15-4019-844F-194F3197CD5B}" srcOrd="4" destOrd="0" parTransId="{1AB83B7A-456F-4B1A-BB1E-D57C5081F0AB}" sibTransId="{8723D4BF-F015-409A-A2F7-9F65416DCC6B}"/>
    <dgm:cxn modelId="{7B3CF1CA-2E3A-464E-824E-66205AC5BDA2}" type="presOf" srcId="{3B44D8A6-BA15-4019-844F-194F3197CD5B}" destId="{896DB0B5-2A1F-4B0F-9268-EE06C02AA18D}" srcOrd="0" destOrd="0" presId="urn:microsoft.com/office/officeart/2005/8/layout/vList3#2"/>
    <dgm:cxn modelId="{E4AC72D7-A8CF-E246-B554-0D13624C2BA7}" srcId="{328CA9ED-9D51-46DD-BD08-57F02F4439C4}" destId="{9725E9D2-D729-804F-8A08-C1D05E2A4D07}" srcOrd="2" destOrd="0" parTransId="{7F706963-979C-FE44-9125-A4C729F349A5}" sibTransId="{30CED30E-7C28-E740-B872-819CE8E4F857}"/>
    <dgm:cxn modelId="{A4495A60-9CE2-7447-A536-98C2D4EDB17A}" type="presOf" srcId="{707266EC-7862-4DBC-94E7-9977FF7BEFC9}" destId="{B5172B91-5F0A-405D-BE78-DAB52166A76F}" srcOrd="0" destOrd="0" presId="urn:microsoft.com/office/officeart/2005/8/layout/vList3#2"/>
    <dgm:cxn modelId="{875CC5DB-AD08-7F44-817E-67E429FBE6C2}" type="presOf" srcId="{328CA9ED-9D51-46DD-BD08-57F02F4439C4}" destId="{4AB56FB3-219B-4672-8898-D73713BA5186}" srcOrd="0" destOrd="0" presId="urn:microsoft.com/office/officeart/2005/8/layout/vList3#2"/>
    <dgm:cxn modelId="{7D42AA42-10C6-A447-B926-B185E009C4E2}" srcId="{328CA9ED-9D51-46DD-BD08-57F02F4439C4}" destId="{7AF0566C-FC59-C341-9009-BF04A174007E}" srcOrd="3" destOrd="0" parTransId="{41FF636D-4C2C-0F4F-A8C0-01D7679B0CB2}" sibTransId="{A7F44306-5EE5-264D-ACFD-CC6B79425043}"/>
    <dgm:cxn modelId="{4CA4026B-85EB-1544-AD13-B37E01A24174}" type="presOf" srcId="{91898A6C-9AFE-4DF1-81E8-E6E814A85043}" destId="{66DFE7A2-53A9-4238-A71C-ED985592305D}" srcOrd="0" destOrd="0" presId="urn:microsoft.com/office/officeart/2005/8/layout/vList3#2"/>
    <dgm:cxn modelId="{5891AC3C-5ECD-4834-BEE4-E2361993F489}" srcId="{328CA9ED-9D51-46DD-BD08-57F02F4439C4}" destId="{707266EC-7862-4DBC-94E7-9977FF7BEFC9}" srcOrd="0" destOrd="0" parTransId="{B4CF02EF-A4D7-4A7B-91C0-39240ADC9CA3}" sibTransId="{E5D44F10-FB24-4B67-A92C-CAC4F758F725}"/>
    <dgm:cxn modelId="{C10CFA32-8F3F-224C-B896-A9C90CE7CFC7}" type="presOf" srcId="{7AF0566C-FC59-C341-9009-BF04A174007E}" destId="{9969AB51-6B7C-2D46-B7A4-D50CD67CCB5A}" srcOrd="0" destOrd="0" presId="urn:microsoft.com/office/officeart/2005/8/layout/vList3#2"/>
    <dgm:cxn modelId="{2D397C4C-19EC-453A-A3CE-64811DA27AF6}" srcId="{328CA9ED-9D51-46DD-BD08-57F02F4439C4}" destId="{91898A6C-9AFE-4DF1-81E8-E6E814A85043}" srcOrd="1" destOrd="0" parTransId="{F0899240-B098-4595-8122-072EFFBB9D1E}" sibTransId="{7F8D62B5-BB1F-47F9-B62E-CA2EDB4419DD}"/>
    <dgm:cxn modelId="{34B3BC8E-273A-9640-BFCC-1096772B0ABD}" type="presParOf" srcId="{4AB56FB3-219B-4672-8898-D73713BA5186}" destId="{9430EF78-A858-4252-A001-C3B1A8E46299}" srcOrd="0" destOrd="0" presId="urn:microsoft.com/office/officeart/2005/8/layout/vList3#2"/>
    <dgm:cxn modelId="{9420898E-5139-094E-B681-35A5B153D7FF}" type="presParOf" srcId="{9430EF78-A858-4252-A001-C3B1A8E46299}" destId="{76E9F434-4BAA-48C1-8F9C-02A31B0CCA40}" srcOrd="0" destOrd="0" presId="urn:microsoft.com/office/officeart/2005/8/layout/vList3#2"/>
    <dgm:cxn modelId="{BD3B6427-D89A-8F40-A570-64BA70738CAC}" type="presParOf" srcId="{9430EF78-A858-4252-A001-C3B1A8E46299}" destId="{B5172B91-5F0A-405D-BE78-DAB52166A76F}" srcOrd="1" destOrd="0" presId="urn:microsoft.com/office/officeart/2005/8/layout/vList3#2"/>
    <dgm:cxn modelId="{5628A9A9-83C8-3140-AE7E-E4FDD4DD2DDA}" type="presParOf" srcId="{4AB56FB3-219B-4672-8898-D73713BA5186}" destId="{F6625A93-55AD-4095-A855-F30E732047B7}" srcOrd="1" destOrd="0" presId="urn:microsoft.com/office/officeart/2005/8/layout/vList3#2"/>
    <dgm:cxn modelId="{539EF631-1FCD-A349-AEF6-27C38C85A757}" type="presParOf" srcId="{4AB56FB3-219B-4672-8898-D73713BA5186}" destId="{3B1D3A35-57C4-474D-A63D-550EB15A6657}" srcOrd="2" destOrd="0" presId="urn:microsoft.com/office/officeart/2005/8/layout/vList3#2"/>
    <dgm:cxn modelId="{D8C0AE22-D1CE-2F48-9852-6BAC1565F945}" type="presParOf" srcId="{3B1D3A35-57C4-474D-A63D-550EB15A6657}" destId="{1B622751-E478-49BF-919A-7EE135C31315}" srcOrd="0" destOrd="0" presId="urn:microsoft.com/office/officeart/2005/8/layout/vList3#2"/>
    <dgm:cxn modelId="{7A314192-CD58-124C-B672-D8B38F7E3681}" type="presParOf" srcId="{3B1D3A35-57C4-474D-A63D-550EB15A6657}" destId="{66DFE7A2-53A9-4238-A71C-ED985592305D}" srcOrd="1" destOrd="0" presId="urn:microsoft.com/office/officeart/2005/8/layout/vList3#2"/>
    <dgm:cxn modelId="{9CABBB98-8742-2046-8B00-D6A7D69D5585}" type="presParOf" srcId="{4AB56FB3-219B-4672-8898-D73713BA5186}" destId="{A93D1E13-36E1-452B-88EF-D95C6A842F66}" srcOrd="3" destOrd="0" presId="urn:microsoft.com/office/officeart/2005/8/layout/vList3#2"/>
    <dgm:cxn modelId="{AF463C5D-7798-6044-A27D-AED6919CADAD}" type="presParOf" srcId="{4AB56FB3-219B-4672-8898-D73713BA5186}" destId="{F0CBAEB2-F4A4-1640-AD7D-0F4039DC9F5A}" srcOrd="4" destOrd="0" presId="urn:microsoft.com/office/officeart/2005/8/layout/vList3#2"/>
    <dgm:cxn modelId="{BD65B87D-BCDE-5B45-AAE4-8053F3D90804}" type="presParOf" srcId="{F0CBAEB2-F4A4-1640-AD7D-0F4039DC9F5A}" destId="{EBC08F37-FBFC-564B-A529-F5B7BF29309C}" srcOrd="0" destOrd="0" presId="urn:microsoft.com/office/officeart/2005/8/layout/vList3#2"/>
    <dgm:cxn modelId="{0E722402-18D5-9A49-9BB4-908F89157FBB}" type="presParOf" srcId="{F0CBAEB2-F4A4-1640-AD7D-0F4039DC9F5A}" destId="{00A71BB6-BFA6-0E42-8486-7482F08ABE1E}" srcOrd="1" destOrd="0" presId="urn:microsoft.com/office/officeart/2005/8/layout/vList3#2"/>
    <dgm:cxn modelId="{C64CD2C3-EE8C-E742-AC25-0371462D83F3}" type="presParOf" srcId="{4AB56FB3-219B-4672-8898-D73713BA5186}" destId="{67CA2FCE-9E93-8B4E-B290-5A33800C8FF8}" srcOrd="5" destOrd="0" presId="urn:microsoft.com/office/officeart/2005/8/layout/vList3#2"/>
    <dgm:cxn modelId="{F7D2B5A1-CD1C-D642-9BC7-67EAB9531560}" type="presParOf" srcId="{4AB56FB3-219B-4672-8898-D73713BA5186}" destId="{2957DA75-04D2-784B-9443-1806859D395A}" srcOrd="6" destOrd="0" presId="urn:microsoft.com/office/officeart/2005/8/layout/vList3#2"/>
    <dgm:cxn modelId="{53361C50-5413-CD47-B1C1-A24E1EF0F257}" type="presParOf" srcId="{2957DA75-04D2-784B-9443-1806859D395A}" destId="{A1E11BC1-19CC-DA45-8261-AC117FF3189B}" srcOrd="0" destOrd="0" presId="urn:microsoft.com/office/officeart/2005/8/layout/vList3#2"/>
    <dgm:cxn modelId="{C2E50FE4-3A09-6D4D-BF34-7A073C7FBC7A}" type="presParOf" srcId="{2957DA75-04D2-784B-9443-1806859D395A}" destId="{9969AB51-6B7C-2D46-B7A4-D50CD67CCB5A}" srcOrd="1" destOrd="0" presId="urn:microsoft.com/office/officeart/2005/8/layout/vList3#2"/>
    <dgm:cxn modelId="{6CEEE95C-B22B-D640-8778-99E9CC51B37F}" type="presParOf" srcId="{4AB56FB3-219B-4672-8898-D73713BA5186}" destId="{2FAFD6DC-E651-C646-864A-2249B2B446E1}" srcOrd="7" destOrd="0" presId="urn:microsoft.com/office/officeart/2005/8/layout/vList3#2"/>
    <dgm:cxn modelId="{5690C9E1-606C-784B-97D1-A17FB7E1B5AC}" type="presParOf" srcId="{4AB56FB3-219B-4672-8898-D73713BA5186}" destId="{5EA86F7C-5308-4D7E-A12C-6C81EDC30570}" srcOrd="8" destOrd="0" presId="urn:microsoft.com/office/officeart/2005/8/layout/vList3#2"/>
    <dgm:cxn modelId="{328267EB-CCCD-3D41-A64C-07F28BD3A7C6}" type="presParOf" srcId="{5EA86F7C-5308-4D7E-A12C-6C81EDC30570}" destId="{5A259D14-82A8-4E27-8C09-42FFC3FFB962}" srcOrd="0" destOrd="0" presId="urn:microsoft.com/office/officeart/2005/8/layout/vList3#2"/>
    <dgm:cxn modelId="{884A9A0C-0F84-1946-80C5-67C0F7AED174}" type="presParOf" srcId="{5EA86F7C-5308-4D7E-A12C-6C81EDC30570}" destId="{896DB0B5-2A1F-4B0F-9268-EE06C02AA18D}" srcOrd="1" destOrd="0" presId="urn:microsoft.com/office/officeart/2005/8/layout/vList3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CB20805-5277-4974-9892-C1E8BB77FCE6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64EA61B-37AE-4058-AE1B-F5B2182FD335}">
      <dgm:prSet phldrT="[Text]"/>
      <dgm:spPr/>
      <dgm:t>
        <a:bodyPr/>
        <a:lstStyle/>
        <a:p>
          <a:r>
            <a:rPr lang="en-US" dirty="0" smtClean="0"/>
            <a:t>View</a:t>
          </a:r>
          <a:endParaRPr lang="en-US" dirty="0"/>
        </a:p>
      </dgm:t>
    </dgm:pt>
    <dgm:pt modelId="{A9655E7D-467D-4E8B-83F3-545D19E6D8F1}" type="parTrans" cxnId="{0E219682-BE93-452D-869B-EB659B077A09}">
      <dgm:prSet/>
      <dgm:spPr/>
      <dgm:t>
        <a:bodyPr/>
        <a:lstStyle/>
        <a:p>
          <a:endParaRPr lang="en-US"/>
        </a:p>
      </dgm:t>
    </dgm:pt>
    <dgm:pt modelId="{8799C6BC-BCEB-45ED-84EE-FAB955F66085}" type="sibTrans" cxnId="{0E219682-BE93-452D-869B-EB659B077A09}">
      <dgm:prSet/>
      <dgm:spPr/>
      <dgm:t>
        <a:bodyPr/>
        <a:lstStyle/>
        <a:p>
          <a:endParaRPr lang="en-US"/>
        </a:p>
      </dgm:t>
    </dgm:pt>
    <dgm:pt modelId="{2481C629-44C2-49BC-96C2-A1FB5D93E535}">
      <dgm:prSet phldrT="[Text]"/>
      <dgm:spPr/>
      <dgm:t>
        <a:bodyPr/>
        <a:lstStyle/>
        <a:p>
          <a:r>
            <a:rPr lang="en-US" dirty="0" smtClean="0"/>
            <a:t>Controller</a:t>
          </a:r>
          <a:endParaRPr lang="en-US" dirty="0"/>
        </a:p>
      </dgm:t>
    </dgm:pt>
    <dgm:pt modelId="{AA2E4759-5F1C-40D1-A5FA-AB3A8E250F9D}" type="parTrans" cxnId="{5A5767D8-16E1-4803-9604-6AAC158C5922}">
      <dgm:prSet/>
      <dgm:spPr/>
      <dgm:t>
        <a:bodyPr/>
        <a:lstStyle/>
        <a:p>
          <a:endParaRPr lang="en-US"/>
        </a:p>
      </dgm:t>
    </dgm:pt>
    <dgm:pt modelId="{D986FC8E-1E2B-4CAB-A7B4-6B1D586993F9}" type="sibTrans" cxnId="{5A5767D8-16E1-4803-9604-6AAC158C5922}">
      <dgm:prSet/>
      <dgm:spPr/>
      <dgm:t>
        <a:bodyPr/>
        <a:lstStyle/>
        <a:p>
          <a:endParaRPr lang="en-US"/>
        </a:p>
      </dgm:t>
    </dgm:pt>
    <dgm:pt modelId="{B28A40EB-5288-40F4-9D4E-686979626861}">
      <dgm:prSet phldrT="[Text]"/>
      <dgm:spPr/>
      <dgm:t>
        <a:bodyPr/>
        <a:lstStyle/>
        <a:p>
          <a:r>
            <a:rPr lang="en-US" dirty="0" smtClean="0"/>
            <a:t>Model (from JSON)</a:t>
          </a:r>
          <a:endParaRPr lang="en-US" dirty="0"/>
        </a:p>
      </dgm:t>
    </dgm:pt>
    <dgm:pt modelId="{4EEB2B89-C2F6-48D7-8A65-CEA9FBD5E2E8}" type="parTrans" cxnId="{5C40236B-1096-46FF-9FFA-438FDA4C4F37}">
      <dgm:prSet/>
      <dgm:spPr/>
      <dgm:t>
        <a:bodyPr/>
        <a:lstStyle/>
        <a:p>
          <a:endParaRPr lang="en-US"/>
        </a:p>
      </dgm:t>
    </dgm:pt>
    <dgm:pt modelId="{CF5E331B-16A3-4B29-8436-7E359C45C787}" type="sibTrans" cxnId="{5C40236B-1096-46FF-9FFA-438FDA4C4F37}">
      <dgm:prSet/>
      <dgm:spPr/>
      <dgm:t>
        <a:bodyPr/>
        <a:lstStyle/>
        <a:p>
          <a:endParaRPr lang="en-US"/>
        </a:p>
      </dgm:t>
    </dgm:pt>
    <dgm:pt modelId="{F0AD1858-716D-4641-BC1D-44A6B514A75E}" type="pres">
      <dgm:prSet presAssocID="{7CB20805-5277-4974-9892-C1E8BB77FCE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31725B8-9234-4B11-B24B-557B2906C99D}" type="pres">
      <dgm:prSet presAssocID="{964EA61B-37AE-4058-AE1B-F5B2182FD335}" presName="parentLin" presStyleCnt="0"/>
      <dgm:spPr/>
    </dgm:pt>
    <dgm:pt modelId="{74B1426E-8233-4743-885B-F0299D4CC9DE}" type="pres">
      <dgm:prSet presAssocID="{964EA61B-37AE-4058-AE1B-F5B2182FD335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D3203F2A-CAEC-4FB4-BC9C-38448DDA3463}" type="pres">
      <dgm:prSet presAssocID="{964EA61B-37AE-4058-AE1B-F5B2182FD335}" presName="parentText" presStyleLbl="node1" presStyleIdx="0" presStyleCnt="3" custLinFactNeighborX="-5510" custLinFactNeighborY="-313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63DB30-F466-4A93-A5B5-862FB2D1C4AE}" type="pres">
      <dgm:prSet presAssocID="{964EA61B-37AE-4058-AE1B-F5B2182FD335}" presName="negativeSpace" presStyleCnt="0"/>
      <dgm:spPr/>
    </dgm:pt>
    <dgm:pt modelId="{6E527EBD-E39F-4AA0-A678-4A3097CFDEC8}" type="pres">
      <dgm:prSet presAssocID="{964EA61B-37AE-4058-AE1B-F5B2182FD335}" presName="childText" presStyleLbl="conFgAcc1" presStyleIdx="0" presStyleCnt="3">
        <dgm:presLayoutVars>
          <dgm:bulletEnabled val="1"/>
        </dgm:presLayoutVars>
      </dgm:prSet>
      <dgm:spPr/>
    </dgm:pt>
    <dgm:pt modelId="{B155C387-13A6-43C0-B1DD-EE4AC5769330}" type="pres">
      <dgm:prSet presAssocID="{8799C6BC-BCEB-45ED-84EE-FAB955F66085}" presName="spaceBetweenRectangles" presStyleCnt="0"/>
      <dgm:spPr/>
    </dgm:pt>
    <dgm:pt modelId="{D06BB931-5AE4-47A6-A917-6D93D61F2789}" type="pres">
      <dgm:prSet presAssocID="{2481C629-44C2-49BC-96C2-A1FB5D93E535}" presName="parentLin" presStyleCnt="0"/>
      <dgm:spPr/>
    </dgm:pt>
    <dgm:pt modelId="{FA97E43B-E99D-43AB-A813-C66C241879E8}" type="pres">
      <dgm:prSet presAssocID="{2481C629-44C2-49BC-96C2-A1FB5D93E535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40D2E97E-3DCD-45C7-A4E4-347F7D780C6F}" type="pres">
      <dgm:prSet presAssocID="{2481C629-44C2-49BC-96C2-A1FB5D93E535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8042E6-6E0C-4B02-96C9-D45C412BDE10}" type="pres">
      <dgm:prSet presAssocID="{2481C629-44C2-49BC-96C2-A1FB5D93E535}" presName="negativeSpace" presStyleCnt="0"/>
      <dgm:spPr/>
    </dgm:pt>
    <dgm:pt modelId="{E5E0B7F1-EAD0-4557-B432-196820462565}" type="pres">
      <dgm:prSet presAssocID="{2481C629-44C2-49BC-96C2-A1FB5D93E535}" presName="childText" presStyleLbl="conFgAcc1" presStyleIdx="1" presStyleCnt="3">
        <dgm:presLayoutVars>
          <dgm:bulletEnabled val="1"/>
        </dgm:presLayoutVars>
      </dgm:prSet>
      <dgm:spPr/>
    </dgm:pt>
    <dgm:pt modelId="{770CC3E4-A96A-430C-96CB-304D5A93E202}" type="pres">
      <dgm:prSet presAssocID="{D986FC8E-1E2B-4CAB-A7B4-6B1D586993F9}" presName="spaceBetweenRectangles" presStyleCnt="0"/>
      <dgm:spPr/>
    </dgm:pt>
    <dgm:pt modelId="{0EC088BD-C883-40CA-9D02-653F3607F4FC}" type="pres">
      <dgm:prSet presAssocID="{B28A40EB-5288-40F4-9D4E-686979626861}" presName="parentLin" presStyleCnt="0"/>
      <dgm:spPr/>
    </dgm:pt>
    <dgm:pt modelId="{353AE1DF-5537-4F0F-B06D-89CE2B2D63F8}" type="pres">
      <dgm:prSet presAssocID="{B28A40EB-5288-40F4-9D4E-686979626861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C7972495-2D0A-4210-B58D-798D60BFB379}" type="pres">
      <dgm:prSet presAssocID="{B28A40EB-5288-40F4-9D4E-68697962686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D6B71E-6FDE-4EDD-9324-1FEC3319A022}" type="pres">
      <dgm:prSet presAssocID="{B28A40EB-5288-40F4-9D4E-686979626861}" presName="negativeSpace" presStyleCnt="0"/>
      <dgm:spPr/>
    </dgm:pt>
    <dgm:pt modelId="{2ABF54B8-74D6-487E-A288-AD1F33F392A3}" type="pres">
      <dgm:prSet presAssocID="{B28A40EB-5288-40F4-9D4E-68697962686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6D7F2AC6-3F46-4A40-9CBF-3E253A1730DA}" type="presOf" srcId="{964EA61B-37AE-4058-AE1B-F5B2182FD335}" destId="{D3203F2A-CAEC-4FB4-BC9C-38448DDA3463}" srcOrd="1" destOrd="0" presId="urn:microsoft.com/office/officeart/2005/8/layout/list1"/>
    <dgm:cxn modelId="{A186D344-2905-4A91-B6EE-63B38A8319A5}" type="presOf" srcId="{B28A40EB-5288-40F4-9D4E-686979626861}" destId="{353AE1DF-5537-4F0F-B06D-89CE2B2D63F8}" srcOrd="0" destOrd="0" presId="urn:microsoft.com/office/officeart/2005/8/layout/list1"/>
    <dgm:cxn modelId="{7E332B06-E21D-4B1E-BF7C-1330A3DCAB3A}" type="presOf" srcId="{964EA61B-37AE-4058-AE1B-F5B2182FD335}" destId="{74B1426E-8233-4743-885B-F0299D4CC9DE}" srcOrd="0" destOrd="0" presId="urn:microsoft.com/office/officeart/2005/8/layout/list1"/>
    <dgm:cxn modelId="{0E219682-BE93-452D-869B-EB659B077A09}" srcId="{7CB20805-5277-4974-9892-C1E8BB77FCE6}" destId="{964EA61B-37AE-4058-AE1B-F5B2182FD335}" srcOrd="0" destOrd="0" parTransId="{A9655E7D-467D-4E8B-83F3-545D19E6D8F1}" sibTransId="{8799C6BC-BCEB-45ED-84EE-FAB955F66085}"/>
    <dgm:cxn modelId="{5A5767D8-16E1-4803-9604-6AAC158C5922}" srcId="{7CB20805-5277-4974-9892-C1E8BB77FCE6}" destId="{2481C629-44C2-49BC-96C2-A1FB5D93E535}" srcOrd="1" destOrd="0" parTransId="{AA2E4759-5F1C-40D1-A5FA-AB3A8E250F9D}" sibTransId="{D986FC8E-1E2B-4CAB-A7B4-6B1D586993F9}"/>
    <dgm:cxn modelId="{5C40236B-1096-46FF-9FFA-438FDA4C4F37}" srcId="{7CB20805-5277-4974-9892-C1E8BB77FCE6}" destId="{B28A40EB-5288-40F4-9D4E-686979626861}" srcOrd="2" destOrd="0" parTransId="{4EEB2B89-C2F6-48D7-8A65-CEA9FBD5E2E8}" sibTransId="{CF5E331B-16A3-4B29-8436-7E359C45C787}"/>
    <dgm:cxn modelId="{8411FB93-1083-4261-BA23-E333FEB042D0}" type="presOf" srcId="{2481C629-44C2-49BC-96C2-A1FB5D93E535}" destId="{FA97E43B-E99D-43AB-A813-C66C241879E8}" srcOrd="0" destOrd="0" presId="urn:microsoft.com/office/officeart/2005/8/layout/list1"/>
    <dgm:cxn modelId="{EC1731D0-379B-41E8-959F-4E61D09470FB}" type="presOf" srcId="{7CB20805-5277-4974-9892-C1E8BB77FCE6}" destId="{F0AD1858-716D-4641-BC1D-44A6B514A75E}" srcOrd="0" destOrd="0" presId="urn:microsoft.com/office/officeart/2005/8/layout/list1"/>
    <dgm:cxn modelId="{CC110B4F-D820-4959-8674-31884A1B19CB}" type="presOf" srcId="{B28A40EB-5288-40F4-9D4E-686979626861}" destId="{C7972495-2D0A-4210-B58D-798D60BFB379}" srcOrd="1" destOrd="0" presId="urn:microsoft.com/office/officeart/2005/8/layout/list1"/>
    <dgm:cxn modelId="{37E0F4A0-1499-47C2-B77A-1A1C551D6907}" type="presOf" srcId="{2481C629-44C2-49BC-96C2-A1FB5D93E535}" destId="{40D2E97E-3DCD-45C7-A4E4-347F7D780C6F}" srcOrd="1" destOrd="0" presId="urn:microsoft.com/office/officeart/2005/8/layout/list1"/>
    <dgm:cxn modelId="{5DB61D1D-4BE1-4803-B81C-1B6F72DB522F}" type="presParOf" srcId="{F0AD1858-716D-4641-BC1D-44A6B514A75E}" destId="{131725B8-9234-4B11-B24B-557B2906C99D}" srcOrd="0" destOrd="0" presId="urn:microsoft.com/office/officeart/2005/8/layout/list1"/>
    <dgm:cxn modelId="{68BDD062-7262-49AE-BBF5-6AA0E46A2FA8}" type="presParOf" srcId="{131725B8-9234-4B11-B24B-557B2906C99D}" destId="{74B1426E-8233-4743-885B-F0299D4CC9DE}" srcOrd="0" destOrd="0" presId="urn:microsoft.com/office/officeart/2005/8/layout/list1"/>
    <dgm:cxn modelId="{68C4FA22-7608-456B-8654-AA482C6B0FE8}" type="presParOf" srcId="{131725B8-9234-4B11-B24B-557B2906C99D}" destId="{D3203F2A-CAEC-4FB4-BC9C-38448DDA3463}" srcOrd="1" destOrd="0" presId="urn:microsoft.com/office/officeart/2005/8/layout/list1"/>
    <dgm:cxn modelId="{833C0C89-57C8-415A-ABA2-455292F64053}" type="presParOf" srcId="{F0AD1858-716D-4641-BC1D-44A6B514A75E}" destId="{BF63DB30-F466-4A93-A5B5-862FB2D1C4AE}" srcOrd="1" destOrd="0" presId="urn:microsoft.com/office/officeart/2005/8/layout/list1"/>
    <dgm:cxn modelId="{99854D35-5F60-44E1-BF91-C5512855A961}" type="presParOf" srcId="{F0AD1858-716D-4641-BC1D-44A6B514A75E}" destId="{6E527EBD-E39F-4AA0-A678-4A3097CFDEC8}" srcOrd="2" destOrd="0" presId="urn:microsoft.com/office/officeart/2005/8/layout/list1"/>
    <dgm:cxn modelId="{D97A37A6-FE48-4C63-816D-356206F7C3C8}" type="presParOf" srcId="{F0AD1858-716D-4641-BC1D-44A6B514A75E}" destId="{B155C387-13A6-43C0-B1DD-EE4AC5769330}" srcOrd="3" destOrd="0" presId="urn:microsoft.com/office/officeart/2005/8/layout/list1"/>
    <dgm:cxn modelId="{9C24B0A5-CC4A-4B21-A2C3-55F9E1AC6C8A}" type="presParOf" srcId="{F0AD1858-716D-4641-BC1D-44A6B514A75E}" destId="{D06BB931-5AE4-47A6-A917-6D93D61F2789}" srcOrd="4" destOrd="0" presId="urn:microsoft.com/office/officeart/2005/8/layout/list1"/>
    <dgm:cxn modelId="{F4A2B261-A303-4B21-9549-3DFFA0B3234C}" type="presParOf" srcId="{D06BB931-5AE4-47A6-A917-6D93D61F2789}" destId="{FA97E43B-E99D-43AB-A813-C66C241879E8}" srcOrd="0" destOrd="0" presId="urn:microsoft.com/office/officeart/2005/8/layout/list1"/>
    <dgm:cxn modelId="{AA2304E1-EB0C-4F9C-AC02-8A5065486CFE}" type="presParOf" srcId="{D06BB931-5AE4-47A6-A917-6D93D61F2789}" destId="{40D2E97E-3DCD-45C7-A4E4-347F7D780C6F}" srcOrd="1" destOrd="0" presId="urn:microsoft.com/office/officeart/2005/8/layout/list1"/>
    <dgm:cxn modelId="{15B6DAE7-F2DD-4182-B74C-0275805DE0FC}" type="presParOf" srcId="{F0AD1858-716D-4641-BC1D-44A6B514A75E}" destId="{DB8042E6-6E0C-4B02-96C9-D45C412BDE10}" srcOrd="5" destOrd="0" presId="urn:microsoft.com/office/officeart/2005/8/layout/list1"/>
    <dgm:cxn modelId="{43DD790E-7B54-4855-B377-8098AC34D6DA}" type="presParOf" srcId="{F0AD1858-716D-4641-BC1D-44A6B514A75E}" destId="{E5E0B7F1-EAD0-4557-B432-196820462565}" srcOrd="6" destOrd="0" presId="urn:microsoft.com/office/officeart/2005/8/layout/list1"/>
    <dgm:cxn modelId="{56EB2CE1-4910-4F80-9322-ACC7E8E55523}" type="presParOf" srcId="{F0AD1858-716D-4641-BC1D-44A6B514A75E}" destId="{770CC3E4-A96A-430C-96CB-304D5A93E202}" srcOrd="7" destOrd="0" presId="urn:microsoft.com/office/officeart/2005/8/layout/list1"/>
    <dgm:cxn modelId="{96666D7D-3736-47FE-93FF-53E66D38F60E}" type="presParOf" srcId="{F0AD1858-716D-4641-BC1D-44A6B514A75E}" destId="{0EC088BD-C883-40CA-9D02-653F3607F4FC}" srcOrd="8" destOrd="0" presId="urn:microsoft.com/office/officeart/2005/8/layout/list1"/>
    <dgm:cxn modelId="{F5E500E6-E27A-4484-BEA0-8759A9476647}" type="presParOf" srcId="{0EC088BD-C883-40CA-9D02-653F3607F4FC}" destId="{353AE1DF-5537-4F0F-B06D-89CE2B2D63F8}" srcOrd="0" destOrd="0" presId="urn:microsoft.com/office/officeart/2005/8/layout/list1"/>
    <dgm:cxn modelId="{C54B12DD-0A45-4BF0-8732-1CA78723ACAD}" type="presParOf" srcId="{0EC088BD-C883-40CA-9D02-653F3607F4FC}" destId="{C7972495-2D0A-4210-B58D-798D60BFB379}" srcOrd="1" destOrd="0" presId="urn:microsoft.com/office/officeart/2005/8/layout/list1"/>
    <dgm:cxn modelId="{051835C8-75D5-4394-8D09-E96B41544BA3}" type="presParOf" srcId="{F0AD1858-716D-4641-BC1D-44A6B514A75E}" destId="{B1D6B71E-6FDE-4EDD-9324-1FEC3319A022}" srcOrd="9" destOrd="0" presId="urn:microsoft.com/office/officeart/2005/8/layout/list1"/>
    <dgm:cxn modelId="{502B1B57-6CE8-426A-A18C-7E1D5252D00A}" type="presParOf" srcId="{F0AD1858-716D-4641-BC1D-44A6B514A75E}" destId="{2ABF54B8-74D6-487E-A288-AD1F33F392A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172B91-5F0A-405D-BE78-DAB52166A76F}">
      <dsp:nvSpPr>
        <dsp:cNvPr id="0" name=""/>
        <dsp:cNvSpPr/>
      </dsp:nvSpPr>
      <dsp:spPr>
        <a:xfrm rot="10800000">
          <a:off x="1406414" y="2819"/>
          <a:ext cx="4771694" cy="81808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753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Dynamo DB to store the sensor reading data</a:t>
          </a:r>
          <a:endParaRPr lang="en-US" sz="1600" kern="1200" dirty="0"/>
        </a:p>
      </dsp:txBody>
      <dsp:txXfrm rot="10800000">
        <a:off x="1610935" y="2819"/>
        <a:ext cx="4567173" cy="818085"/>
      </dsp:txXfrm>
    </dsp:sp>
    <dsp:sp modelId="{76E9F434-4BAA-48C1-8F9C-02A31B0CCA40}">
      <dsp:nvSpPr>
        <dsp:cNvPr id="0" name=""/>
        <dsp:cNvSpPr/>
      </dsp:nvSpPr>
      <dsp:spPr>
        <a:xfrm>
          <a:off x="997371" y="2819"/>
          <a:ext cx="818085" cy="818085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DFE7A2-53A9-4238-A71C-ED985592305D}">
      <dsp:nvSpPr>
        <dsp:cNvPr id="0" name=""/>
        <dsp:cNvSpPr/>
      </dsp:nvSpPr>
      <dsp:spPr>
        <a:xfrm rot="10800000">
          <a:off x="1406414" y="1065108"/>
          <a:ext cx="4771694" cy="81808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753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PostgreSQL Relational database to store the data for data other than sensor readings</a:t>
          </a:r>
          <a:endParaRPr lang="en-US" sz="1600" kern="1200" dirty="0"/>
        </a:p>
      </dsp:txBody>
      <dsp:txXfrm rot="10800000">
        <a:off x="1610935" y="1065108"/>
        <a:ext cx="4567173" cy="818085"/>
      </dsp:txXfrm>
    </dsp:sp>
    <dsp:sp modelId="{1B622751-E478-49BF-919A-7EE135C31315}">
      <dsp:nvSpPr>
        <dsp:cNvPr id="0" name=""/>
        <dsp:cNvSpPr/>
      </dsp:nvSpPr>
      <dsp:spPr>
        <a:xfrm>
          <a:off x="997371" y="1065108"/>
          <a:ext cx="818085" cy="818085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6DB0B5-2A1F-4B0F-9268-EE06C02AA18D}">
      <dsp:nvSpPr>
        <dsp:cNvPr id="0" name=""/>
        <dsp:cNvSpPr/>
      </dsp:nvSpPr>
      <dsp:spPr>
        <a:xfrm rot="10800000">
          <a:off x="1406414" y="2127398"/>
          <a:ext cx="4771694" cy="81808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753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jqplot is applied as the visualization tool</a:t>
          </a:r>
          <a:endParaRPr lang="en-US" sz="1600" kern="1200" dirty="0"/>
        </a:p>
      </dsp:txBody>
      <dsp:txXfrm rot="10800000">
        <a:off x="1610935" y="2127398"/>
        <a:ext cx="4567173" cy="818085"/>
      </dsp:txXfrm>
    </dsp:sp>
    <dsp:sp modelId="{5A259D14-82A8-4E27-8C09-42FFC3FFB962}">
      <dsp:nvSpPr>
        <dsp:cNvPr id="0" name=""/>
        <dsp:cNvSpPr/>
      </dsp:nvSpPr>
      <dsp:spPr>
        <a:xfrm>
          <a:off x="997371" y="2127398"/>
          <a:ext cx="818085" cy="818085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8EE540-1103-4FEB-AF3D-2B0CBBDA18AA}">
      <dsp:nvSpPr>
        <dsp:cNvPr id="0" name=""/>
        <dsp:cNvSpPr/>
      </dsp:nvSpPr>
      <dsp:spPr>
        <a:xfrm rot="10800000">
          <a:off x="1406414" y="3189688"/>
          <a:ext cx="4771694" cy="81808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0753" tIns="60960" rIns="113792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Rails application to serve the functionality of SDS</a:t>
          </a:r>
          <a:endParaRPr lang="en-US" sz="1600" kern="1200" dirty="0"/>
        </a:p>
      </dsp:txBody>
      <dsp:txXfrm rot="10800000">
        <a:off x="1610935" y="3189688"/>
        <a:ext cx="4567173" cy="818085"/>
      </dsp:txXfrm>
    </dsp:sp>
    <dsp:sp modelId="{2C0D6933-9178-4A60-9D55-09594E35A7B2}">
      <dsp:nvSpPr>
        <dsp:cNvPr id="0" name=""/>
        <dsp:cNvSpPr/>
      </dsp:nvSpPr>
      <dsp:spPr>
        <a:xfrm>
          <a:off x="997371" y="3189688"/>
          <a:ext cx="818085" cy="818085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172B91-5F0A-405D-BE78-DAB52166A76F}">
      <dsp:nvSpPr>
        <dsp:cNvPr id="0" name=""/>
        <dsp:cNvSpPr/>
      </dsp:nvSpPr>
      <dsp:spPr>
        <a:xfrm rot="10800000">
          <a:off x="1548985" y="3490"/>
          <a:ext cx="5433387" cy="721701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8250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In-memory database solution for accelerated analytics</a:t>
          </a:r>
          <a:endParaRPr lang="en-US" sz="2000" kern="1200" dirty="0"/>
        </a:p>
      </dsp:txBody>
      <dsp:txXfrm rot="10800000">
        <a:off x="1729410" y="3490"/>
        <a:ext cx="5252962" cy="721701"/>
      </dsp:txXfrm>
    </dsp:sp>
    <dsp:sp modelId="{76E9F434-4BAA-48C1-8F9C-02A31B0CCA40}">
      <dsp:nvSpPr>
        <dsp:cNvPr id="0" name=""/>
        <dsp:cNvSpPr/>
      </dsp:nvSpPr>
      <dsp:spPr>
        <a:xfrm>
          <a:off x="1188134" y="3490"/>
          <a:ext cx="721701" cy="721701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DFE7A2-53A9-4238-A71C-ED985592305D}">
      <dsp:nvSpPr>
        <dsp:cNvPr id="0" name=""/>
        <dsp:cNvSpPr/>
      </dsp:nvSpPr>
      <dsp:spPr>
        <a:xfrm rot="10800000">
          <a:off x="1548985" y="940625"/>
          <a:ext cx="5433387" cy="721701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8250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Java based application to expose </a:t>
          </a:r>
          <a:r>
            <a:rPr lang="en-US" sz="2000" kern="1200" dirty="0" err="1" smtClean="0"/>
            <a:t>RESTful</a:t>
          </a:r>
          <a:r>
            <a:rPr lang="en-US" sz="2000" kern="1200" dirty="0" smtClean="0"/>
            <a:t> APIs for sensor data</a:t>
          </a:r>
          <a:endParaRPr lang="en-US" sz="2000" kern="1200" dirty="0"/>
        </a:p>
      </dsp:txBody>
      <dsp:txXfrm rot="10800000">
        <a:off x="1729410" y="940625"/>
        <a:ext cx="5252962" cy="721701"/>
      </dsp:txXfrm>
    </dsp:sp>
    <dsp:sp modelId="{1B622751-E478-49BF-919A-7EE135C31315}">
      <dsp:nvSpPr>
        <dsp:cNvPr id="0" name=""/>
        <dsp:cNvSpPr/>
      </dsp:nvSpPr>
      <dsp:spPr>
        <a:xfrm>
          <a:off x="1188134" y="940625"/>
          <a:ext cx="721701" cy="721701"/>
        </a:xfrm>
        <a:prstGeom prst="ellipse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A71BB6-BFA6-0E42-8486-7482F08ABE1E}">
      <dsp:nvSpPr>
        <dsp:cNvPr id="0" name=""/>
        <dsp:cNvSpPr/>
      </dsp:nvSpPr>
      <dsp:spPr>
        <a:xfrm rot="10800000">
          <a:off x="1548985" y="1877760"/>
          <a:ext cx="5433387" cy="721701"/>
        </a:xfrm>
        <a:prstGeom prst="homePlate">
          <a:avLst/>
        </a:prstGeom>
        <a:noFill/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8250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Sensor Data as a Service (REST)</a:t>
          </a:r>
          <a:endParaRPr lang="en-US" sz="2000" kern="1200" dirty="0">
            <a:solidFill>
              <a:schemeClr val="tx1"/>
            </a:solidFill>
          </a:endParaRPr>
        </a:p>
      </dsp:txBody>
      <dsp:txXfrm rot="10800000">
        <a:off x="1729410" y="1877760"/>
        <a:ext cx="5252962" cy="721701"/>
      </dsp:txXfrm>
    </dsp:sp>
    <dsp:sp modelId="{EBC08F37-FBFC-564B-A529-F5B7BF29309C}">
      <dsp:nvSpPr>
        <dsp:cNvPr id="0" name=""/>
        <dsp:cNvSpPr/>
      </dsp:nvSpPr>
      <dsp:spPr>
        <a:xfrm>
          <a:off x="1188134" y="1877760"/>
          <a:ext cx="721701" cy="721701"/>
        </a:xfrm>
        <a:prstGeom prst="ellipse">
          <a:avLst/>
        </a:prstGeom>
        <a:blipFill>
          <a:blip xmlns:r="http://schemas.openxmlformats.org/officeDocument/2006/relationships" r:embed="rId3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69AB51-6B7C-2D46-B7A4-D50CD67CCB5A}">
      <dsp:nvSpPr>
        <dsp:cNvPr id="0" name=""/>
        <dsp:cNvSpPr/>
      </dsp:nvSpPr>
      <dsp:spPr>
        <a:xfrm rot="10800000">
          <a:off x="1548985" y="2814895"/>
          <a:ext cx="5433387" cy="721701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8250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Java based Web application utilizing </a:t>
          </a:r>
          <a:r>
            <a:rPr lang="en-US" sz="2000" kern="1200" dirty="0" err="1" smtClean="0"/>
            <a:t>RESTful</a:t>
          </a:r>
          <a:r>
            <a:rPr lang="en-US" sz="2000" kern="1200" dirty="0" smtClean="0"/>
            <a:t> APIs for data visualization</a:t>
          </a:r>
          <a:endParaRPr lang="en-US" sz="2000" kern="1200" dirty="0"/>
        </a:p>
      </dsp:txBody>
      <dsp:txXfrm rot="10800000">
        <a:off x="1729410" y="2814895"/>
        <a:ext cx="5252962" cy="721701"/>
      </dsp:txXfrm>
    </dsp:sp>
    <dsp:sp modelId="{A1E11BC1-19CC-DA45-8261-AC117FF3189B}">
      <dsp:nvSpPr>
        <dsp:cNvPr id="0" name=""/>
        <dsp:cNvSpPr/>
      </dsp:nvSpPr>
      <dsp:spPr>
        <a:xfrm>
          <a:off x="1188134" y="2814895"/>
          <a:ext cx="721701" cy="721701"/>
        </a:xfrm>
        <a:prstGeom prst="ellipse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6DB0B5-2A1F-4B0F-9268-EE06C02AA18D}">
      <dsp:nvSpPr>
        <dsp:cNvPr id="0" name=""/>
        <dsp:cNvSpPr/>
      </dsp:nvSpPr>
      <dsp:spPr>
        <a:xfrm rot="10800000">
          <a:off x="1548985" y="3752030"/>
          <a:ext cx="5433387" cy="721701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8250" tIns="76200" rIns="14224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D3 applied as the visualization tool</a:t>
          </a:r>
          <a:endParaRPr lang="en-US" sz="2000" kern="1200" dirty="0"/>
        </a:p>
      </dsp:txBody>
      <dsp:txXfrm rot="10800000">
        <a:off x="1729410" y="3752030"/>
        <a:ext cx="5252962" cy="721701"/>
      </dsp:txXfrm>
    </dsp:sp>
    <dsp:sp modelId="{5A259D14-82A8-4E27-8C09-42FFC3FFB962}">
      <dsp:nvSpPr>
        <dsp:cNvPr id="0" name=""/>
        <dsp:cNvSpPr/>
      </dsp:nvSpPr>
      <dsp:spPr>
        <a:xfrm>
          <a:off x="1188134" y="3752030"/>
          <a:ext cx="721701" cy="721701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" r="-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27EBD-E39F-4AA0-A678-4A3097CFDEC8}">
      <dsp:nvSpPr>
        <dsp:cNvPr id="0" name=""/>
        <dsp:cNvSpPr/>
      </dsp:nvSpPr>
      <dsp:spPr>
        <a:xfrm>
          <a:off x="0" y="517641"/>
          <a:ext cx="8229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03F2A-CAEC-4FB4-BC9C-38448DDA3463}">
      <dsp:nvSpPr>
        <dsp:cNvPr id="0" name=""/>
        <dsp:cNvSpPr/>
      </dsp:nvSpPr>
      <dsp:spPr>
        <a:xfrm>
          <a:off x="388807" y="2"/>
          <a:ext cx="5760720" cy="974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View</a:t>
          </a:r>
          <a:endParaRPr lang="en-US" sz="3300" kern="1200" dirty="0"/>
        </a:p>
      </dsp:txBody>
      <dsp:txXfrm>
        <a:off x="436362" y="47557"/>
        <a:ext cx="5665610" cy="879050"/>
      </dsp:txXfrm>
    </dsp:sp>
    <dsp:sp modelId="{E5E0B7F1-EAD0-4557-B432-196820462565}">
      <dsp:nvSpPr>
        <dsp:cNvPr id="0" name=""/>
        <dsp:cNvSpPr/>
      </dsp:nvSpPr>
      <dsp:spPr>
        <a:xfrm>
          <a:off x="0" y="2014521"/>
          <a:ext cx="8229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D2E97E-3DCD-45C7-A4E4-347F7D780C6F}">
      <dsp:nvSpPr>
        <dsp:cNvPr id="0" name=""/>
        <dsp:cNvSpPr/>
      </dsp:nvSpPr>
      <dsp:spPr>
        <a:xfrm>
          <a:off x="411480" y="1527441"/>
          <a:ext cx="5760720" cy="974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Controller</a:t>
          </a:r>
          <a:endParaRPr lang="en-US" sz="3300" kern="1200" dirty="0"/>
        </a:p>
      </dsp:txBody>
      <dsp:txXfrm>
        <a:off x="459035" y="1574996"/>
        <a:ext cx="5665610" cy="879050"/>
      </dsp:txXfrm>
    </dsp:sp>
    <dsp:sp modelId="{2ABF54B8-74D6-487E-A288-AD1F33F392A3}">
      <dsp:nvSpPr>
        <dsp:cNvPr id="0" name=""/>
        <dsp:cNvSpPr/>
      </dsp:nvSpPr>
      <dsp:spPr>
        <a:xfrm>
          <a:off x="0" y="3511401"/>
          <a:ext cx="8229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972495-2D0A-4210-B58D-798D60BFB379}">
      <dsp:nvSpPr>
        <dsp:cNvPr id="0" name=""/>
        <dsp:cNvSpPr/>
      </dsp:nvSpPr>
      <dsp:spPr>
        <a:xfrm>
          <a:off x="411480" y="3024321"/>
          <a:ext cx="5760720" cy="974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Model (from JSON)</a:t>
          </a:r>
          <a:endParaRPr lang="en-US" sz="3300" kern="1200" dirty="0"/>
        </a:p>
      </dsp:txBody>
      <dsp:txXfrm>
        <a:off x="459035" y="3071876"/>
        <a:ext cx="5665610" cy="879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#1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#2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jpe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png>
</file>

<file path=ppt/media/image3.png>
</file>

<file path=ppt/media/image4.jpeg>
</file>

<file path=ppt/media/image5.png>
</file>

<file path=ppt/media/image6.png>
</file>

<file path=ppt/media/image7.gif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87A69B-4A2E-4720-A60E-0B3E126B9BFF}" type="datetimeFigureOut">
              <a:rPr lang="en-US" smtClean="0"/>
              <a:t>12/5/13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87C43D-3A31-4359-817A-B25EFD143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420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87C43D-3A31-4359-817A-B25EFD1439E6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8D91A-A2EE-4B54-B3C6-F6C67903BA9C}" type="datetime1">
              <a:rPr lang="en-US" smtClean="0"/>
              <a:pPr/>
              <a:t>12/5/13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45440" y="3797372"/>
            <a:ext cx="7147931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572652" y="3799404"/>
            <a:ext cx="1190348" cy="2459736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712714" y="3991428"/>
            <a:ext cx="910224" cy="2075688"/>
          </a:xfrm>
          <a:prstGeom prst="rect">
            <a:avLst/>
          </a:prstGeom>
          <a:solidFill>
            <a:schemeClr val="accent3">
              <a:alpha val="70000"/>
            </a:schemeClr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5483" y="3910391"/>
            <a:ext cx="6947845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86826" y="5480038"/>
            <a:ext cx="762000" cy="457200"/>
          </a:xfrm>
        </p:spPr>
        <p:txBody>
          <a:bodyPr/>
          <a:lstStyle>
            <a:lvl1pPr algn="ctr"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41822" y="5414046"/>
            <a:ext cx="6755166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8971" y="3994210"/>
            <a:ext cx="6760868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805" y="5502970"/>
            <a:ext cx="6553200" cy="457200"/>
          </a:xfrm>
        </p:spPr>
        <p:txBody>
          <a:bodyPr>
            <a:normAutofit/>
          </a:bodyPr>
          <a:lstStyle>
            <a:lvl1pPr marL="0" indent="0" algn="ctr">
              <a:buNone/>
              <a:defRPr sz="1800" cap="all" spc="3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4705" y="4081803"/>
            <a:ext cx="6629400" cy="1219201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785C6-EBAF-49D5-AD4D-BABF4DFAAD59}" type="datetime1">
              <a:rPr lang="en-US" smtClean="0"/>
              <a:pPr/>
              <a:t>12/5/13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61702" y="228600"/>
            <a:ext cx="1859280" cy="6122634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55225" y="351409"/>
            <a:ext cx="1672235" cy="587701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48577" y="395427"/>
            <a:ext cx="1485531" cy="57889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0999"/>
            <a:ext cx="6172200" cy="5791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04122-9A3A-4FD8-98B8-22631F32846C}" type="datetime1">
              <a:rPr lang="en-US" smtClean="0"/>
              <a:pPr/>
              <a:t>12/5/13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9A7B8-0EC4-44C9-AFEF-25E144F11C06}" type="datetime1">
              <a:rPr lang="en-US" smtClean="0"/>
              <a:pPr/>
              <a:t>12/5/13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B47B5-C739-4DAE-AACD-CC58CA843AC4}" type="datetime1">
              <a:rPr lang="en-US" smtClean="0"/>
              <a:pPr/>
              <a:t>12/5/13</a:t>
            </a:fld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51976" y="2946400"/>
            <a:ext cx="8265160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656" y="3048000"/>
            <a:ext cx="8033800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3200399"/>
            <a:ext cx="7696200" cy="1295401"/>
          </a:xfrm>
        </p:spPr>
        <p:txBody>
          <a:bodyPr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000" kern="1200" cap="all" baseline="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75496" y="4541520"/>
            <a:ext cx="7818120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4607510"/>
            <a:ext cx="7696200" cy="523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5757" y="3124200"/>
            <a:ext cx="7817599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6128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2AE48-94E6-46E0-BE32-5F0716DE9115}" type="datetime1">
              <a:rPr lang="en-US" smtClean="0"/>
              <a:pPr/>
              <a:t>12/5/13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128" y="1722438"/>
            <a:ext cx="4040188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128" y="2438400"/>
            <a:ext cx="4040188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400"/>
            <a:ext cx="4041775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4C285-8BCE-48FC-97D9-E2837AF38351}" type="datetime1">
              <a:rPr lang="en-US" smtClean="0"/>
              <a:pPr/>
              <a:t>12/5/13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D3E6-EF16-4488-94A4-211508FE4682}" type="datetime1">
              <a:rPr lang="en-US" smtClean="0"/>
              <a:pPr/>
              <a:t>12/5/13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ounded Rectangle 10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7FB3B-20DA-4D0E-BF16-8262B7156612}" type="datetime1">
              <a:rPr lang="en-US" smtClean="0"/>
              <a:pPr/>
              <a:t>12/5/13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ounded Rectangle 11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685800"/>
            <a:ext cx="4572000" cy="52578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73C2C-6BD0-40EC-8D8D-4D51F089C5EB}" type="datetime1">
              <a:rPr lang="en-US" smtClean="0"/>
              <a:pPr/>
              <a:t>12/5/13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0034" y="1505712"/>
            <a:ext cx="2716566" cy="3523488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6690" y="1642472"/>
            <a:ext cx="2483254" cy="3234328"/>
          </a:xfrm>
          <a:prstGeom prst="rect">
            <a:avLst/>
          </a:prstGeom>
          <a:solidFill>
            <a:srgbClr val="FFFFFF"/>
          </a:solidFill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9000" y="2971800"/>
            <a:ext cx="2298634" cy="17526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000" y="1734312"/>
            <a:ext cx="2298634" cy="1191620"/>
          </a:xfrm>
        </p:spPr>
        <p:txBody>
          <a:bodyPr anchor="b">
            <a:normAutofit/>
          </a:bodyPr>
          <a:lstStyle>
            <a:lvl1pPr algn="l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621437"/>
            <a:ext cx="7772400" cy="4331564"/>
          </a:xfrm>
          <a:solidFill>
            <a:schemeClr val="bg2"/>
          </a:solidFill>
          <a:ln>
            <a:noFill/>
          </a:ln>
          <a:effectLst>
            <a:softEdge rad="12700"/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77F5C-EDA7-4864-9756-35769B0E62CF}" type="datetime1">
              <a:rPr lang="en-US" smtClean="0"/>
              <a:pPr/>
              <a:t>12/5/13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85800" y="4953000"/>
            <a:ext cx="7772400" cy="13716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1999" y="5029200"/>
            <a:ext cx="7600765" cy="1202924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14400" y="5638800"/>
            <a:ext cx="7328514" cy="451696"/>
          </a:xfrm>
          <a:prstGeom prst="rect">
            <a:avLst/>
          </a:prstGeom>
          <a:solidFill>
            <a:schemeClr val="accent1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5589" y="5074920"/>
            <a:ext cx="7946136" cy="1097280"/>
          </a:xfrm>
          <a:prstGeom prst="rect">
            <a:avLst/>
          </a:prstGeom>
          <a:noFill/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6289" y="5656556"/>
            <a:ext cx="7244736" cy="40171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05400"/>
            <a:ext cx="7328514" cy="523043"/>
          </a:xfrm>
        </p:spPr>
        <p:txBody>
          <a:bodyPr anchor="ctr" anchorCtr="0"/>
          <a:lstStyle>
            <a:lvl1pPr algn="ctr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ounded Rectangle 6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88B99C93-F56F-46AB-9EB8-53614A95B15F}" type="datetime1">
              <a:rPr lang="en-US" smtClean="0"/>
              <a:pPr/>
              <a:t>12/5/13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74320" y="278166"/>
            <a:ext cx="8595360" cy="132588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2863" y="372862"/>
            <a:ext cx="8380520" cy="111858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5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3.jpeg"/><Relationship Id="rId5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2.xml"/><Relationship Id="rId5" Type="http://schemas.openxmlformats.org/officeDocument/2006/relationships/image" Target="../media/image2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.png"/><Relationship Id="rId12" Type="http://schemas.microsoft.com/office/2007/relationships/hdphoto" Target="../media/hdphoto2.wdp"/><Relationship Id="rId13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image" Target="../media/image4.jpeg"/><Relationship Id="rId9" Type="http://schemas.openxmlformats.org/officeDocument/2006/relationships/image" Target="../media/image5.png"/><Relationship Id="rId10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5" Type="http://schemas.openxmlformats.org/officeDocument/2006/relationships/image" Target="../media/image5.png"/><Relationship Id="rId6" Type="http://schemas.microsoft.com/office/2007/relationships/hdphoto" Target="../media/hdphoto3.wdp"/><Relationship Id="rId7" Type="http://schemas.openxmlformats.org/officeDocument/2006/relationships/image" Target="../media/image6.png"/><Relationship Id="rId8" Type="http://schemas.microsoft.com/office/2007/relationships/hdphoto" Target="../media/hdphoto4.wdp"/><Relationship Id="rId9" Type="http://schemas.openxmlformats.org/officeDocument/2006/relationships/image" Target="../media/image7.gif"/><Relationship Id="rId10" Type="http://schemas.openxmlformats.org/officeDocument/2006/relationships/image" Target="../media/image8.png"/><Relationship Id="rId11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1" Type="http://schemas.microsoft.com/office/2007/relationships/hdphoto" Target="../media/hdphoto6.wdp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5" Type="http://schemas.openxmlformats.org/officeDocument/2006/relationships/image" Target="../media/image5.png"/><Relationship Id="rId6" Type="http://schemas.microsoft.com/office/2007/relationships/hdphoto" Target="../media/hdphoto3.wdp"/><Relationship Id="rId7" Type="http://schemas.openxmlformats.org/officeDocument/2006/relationships/image" Target="../media/image6.png"/><Relationship Id="rId8" Type="http://schemas.microsoft.com/office/2007/relationships/hdphoto" Target="../media/hdphoto4.wdp"/><Relationship Id="rId9" Type="http://schemas.openxmlformats.org/officeDocument/2006/relationships/image" Target="../media/image7.gif"/><Relationship Id="rId10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image" Target="../media/image14.png"/><Relationship Id="rId9" Type="http://schemas.microsoft.com/office/2007/relationships/hdphoto" Target="../media/hdphoto7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Final Presentation- 12/05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Team Mercury</a:t>
            </a:r>
            <a:br>
              <a:rPr lang="en-US" dirty="0" smtClean="0"/>
            </a:br>
            <a:r>
              <a:rPr lang="en-US" sz="2000" dirty="0" err="1" smtClean="0"/>
              <a:t>Abhi</a:t>
            </a:r>
            <a:r>
              <a:rPr lang="en-US" sz="2000" dirty="0" smtClean="0"/>
              <a:t> </a:t>
            </a:r>
            <a:r>
              <a:rPr lang="en-US" sz="2000" dirty="0" err="1" smtClean="0"/>
              <a:t>Trivedi</a:t>
            </a:r>
            <a:r>
              <a:rPr lang="en-US" sz="2000" dirty="0" smtClean="0"/>
              <a:t>, Danny Brown, Geoff Schaeffer, and Rob Black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72630" y="0"/>
            <a:ext cx="4612105" cy="395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797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Framework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985084"/>
          </a:xfrm>
        </p:spPr>
        <p:txBody>
          <a:bodyPr>
            <a:normAutofit/>
          </a:bodyPr>
          <a:lstStyle/>
          <a:p>
            <a:r>
              <a:rPr lang="en-US" dirty="0" smtClean="0"/>
              <a:t>Criteria to evaluate frameworks</a:t>
            </a:r>
            <a:endParaRPr lang="en-US" dirty="0"/>
          </a:p>
          <a:p>
            <a:pPr lvl="1" fontAlgn="base"/>
            <a:r>
              <a:rPr lang="en-US" dirty="0" err="1"/>
              <a:t>Heroku</a:t>
            </a:r>
            <a:r>
              <a:rPr lang="en-US" dirty="0"/>
              <a:t> </a:t>
            </a:r>
            <a:r>
              <a:rPr lang="en-US" dirty="0" smtClean="0"/>
              <a:t>Compatibility</a:t>
            </a:r>
            <a:endParaRPr lang="en-US" dirty="0"/>
          </a:p>
          <a:p>
            <a:pPr lvl="2" fontAlgn="base"/>
            <a:r>
              <a:rPr lang="en-US" dirty="0"/>
              <a:t>For ease of deployment</a:t>
            </a:r>
          </a:p>
          <a:p>
            <a:pPr lvl="1" fontAlgn="base"/>
            <a:r>
              <a:rPr lang="en-US" dirty="0"/>
              <a:t>Language Extensibility</a:t>
            </a:r>
          </a:p>
          <a:p>
            <a:pPr lvl="2" fontAlgn="base"/>
            <a:r>
              <a:rPr lang="en-US" dirty="0"/>
              <a:t>For potential changes in the future</a:t>
            </a:r>
          </a:p>
          <a:p>
            <a:pPr lvl="1" fontAlgn="base"/>
            <a:r>
              <a:rPr lang="en-US" dirty="0"/>
              <a:t>Ease of Use</a:t>
            </a:r>
          </a:p>
          <a:p>
            <a:pPr lvl="2" fontAlgn="base"/>
            <a:r>
              <a:rPr lang="en-US" dirty="0"/>
              <a:t>For speed of development</a:t>
            </a:r>
          </a:p>
          <a:p>
            <a:pPr lvl="1" fontAlgn="base"/>
            <a:r>
              <a:rPr lang="en-US" dirty="0"/>
              <a:t>The ability to leverage existing work</a:t>
            </a:r>
          </a:p>
          <a:p>
            <a:pPr lvl="2" fontAlgn="base"/>
            <a:r>
              <a:rPr lang="en-US" dirty="0"/>
              <a:t>For speed of development</a:t>
            </a:r>
          </a:p>
          <a:p>
            <a:pPr lvl="1" fontAlgn="base"/>
            <a:r>
              <a:rPr lang="en-US" dirty="0"/>
              <a:t>Existing HANA API Framework</a:t>
            </a:r>
          </a:p>
          <a:p>
            <a:pPr lvl="2" fontAlgn="base"/>
            <a:r>
              <a:rPr lang="en-US" dirty="0"/>
              <a:t>For potential close integration in the future</a:t>
            </a:r>
          </a:p>
          <a:p>
            <a:pPr lvl="1" fontAlgn="base"/>
            <a:r>
              <a:rPr lang="en-US" dirty="0"/>
              <a:t>Satisfying the project requirements</a:t>
            </a:r>
          </a:p>
          <a:p>
            <a:pPr lvl="2" fontAlgn="base"/>
            <a:r>
              <a:rPr lang="en-US" dirty="0" smtClean="0"/>
              <a:t>For actually building </a:t>
            </a:r>
            <a:r>
              <a:rPr lang="en-US" dirty="0"/>
              <a:t>what the customer wants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36921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Framework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985084"/>
          </a:xfrm>
        </p:spPr>
        <p:txBody>
          <a:bodyPr/>
          <a:lstStyle/>
          <a:p>
            <a:r>
              <a:rPr lang="en-US" b="1" dirty="0" smtClean="0"/>
              <a:t>Comparison of Frameworks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221376"/>
              </p:ext>
            </p:extLst>
          </p:nvPr>
        </p:nvGraphicFramePr>
        <p:xfrm>
          <a:off x="855585" y="2350686"/>
          <a:ext cx="7777745" cy="4004165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555549"/>
                <a:gridCol w="1555549"/>
                <a:gridCol w="1555549"/>
                <a:gridCol w="1555549"/>
                <a:gridCol w="1555549"/>
              </a:tblGrid>
              <a:tr h="234603">
                <a:tc>
                  <a:txBody>
                    <a:bodyPr/>
                    <a:lstStyle/>
                    <a:p>
                      <a:pPr rtl="0" fontAlgn="b"/>
                      <a:endParaRPr lang="en-US" sz="1600" dirty="0"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Play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 err="1">
                          <a:solidFill>
                            <a:srgbClr val="000000"/>
                          </a:solidFill>
                          <a:effectLst/>
                        </a:rPr>
                        <a:t>JRuby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  <a:t>Spring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  <a:t>Grails</a:t>
                      </a:r>
                    </a:p>
                  </a:txBody>
                  <a:tcPr marL="38100" marR="38100" marT="0" marB="0" anchor="b"/>
                </a:tc>
              </a:tr>
              <a:tr h="23460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b="1" dirty="0" err="1">
                          <a:solidFill>
                            <a:srgbClr val="000000"/>
                          </a:solidFill>
                          <a:effectLst/>
                        </a:rPr>
                        <a:t>Heroku</a:t>
                      </a:r>
                      <a:endParaRPr lang="en-US" sz="1600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Supported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  <a:t>Supported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  <a:t>Supported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</a:rPr>
                        <a:t>Supported</a:t>
                      </a:r>
                    </a:p>
                  </a:txBody>
                  <a:tcPr marL="38100" marR="38100" marT="0" marB="0" anchor="b"/>
                </a:tc>
              </a:tr>
              <a:tr h="34656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</a:rPr>
                        <a:t>HANA APIs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Written in Play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</a:p>
                  </a:txBody>
                  <a:tcPr marL="38100" marR="38100" marT="0" marB="0" anchor="b"/>
                </a:tc>
              </a:tr>
              <a:tr h="46920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</a:rPr>
                        <a:t>Language extensibility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Could shift to Scala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</a:p>
                  </a:txBody>
                  <a:tcPr marL="38100" marR="38100" marT="0" marB="0" anchor="b"/>
                </a:tc>
              </a:tr>
              <a:tr h="70380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  <a:t/>
                      </a:r>
                      <a:b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</a:rPr>
                        <a:t>Ease of use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High ease of use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</a:rPr>
                        <a:t>No teammember familiarity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</a:rPr>
                        <a:t>High ease of use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</a:rPr>
                        <a:t>No teammember familiarity</a:t>
                      </a:r>
                    </a:p>
                  </a:txBody>
                  <a:tcPr marL="38100" marR="38100" marT="0" marB="0" anchor="b"/>
                </a:tc>
              </a:tr>
              <a:tr h="93841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</a:rPr>
                        <a:t>Leverage existing work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N/A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</a:rPr>
                        <a:t>Potential to leverage existing Ruby work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</a:p>
                  </a:txBody>
                  <a:tcPr marL="38100" marR="38100" marT="0" marB="0" anchor="b"/>
                </a:tc>
              </a:tr>
              <a:tr h="93841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</a:rPr>
                        <a:t>Satisfies Project Requirements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Yes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  <a:t>No - project requires shift away from Ruby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</a:rPr>
                        <a:t>More research needed</a:t>
                      </a:r>
                    </a:p>
                  </a:txBody>
                  <a:tcPr marL="38100" marR="3810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2988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Framework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985084"/>
          </a:xfrm>
        </p:spPr>
        <p:txBody>
          <a:bodyPr>
            <a:normAutofit/>
          </a:bodyPr>
          <a:lstStyle/>
          <a:p>
            <a:pPr fontAlgn="base"/>
            <a:r>
              <a:rPr lang="en-US" b="1" dirty="0" smtClean="0"/>
              <a:t>Play </a:t>
            </a:r>
            <a:r>
              <a:rPr lang="en-US" b="1" dirty="0"/>
              <a:t>Framework</a:t>
            </a:r>
            <a:r>
              <a:rPr lang="en-US" dirty="0"/>
              <a:t> was selected</a:t>
            </a:r>
          </a:p>
          <a:p>
            <a:pPr lvl="1" fontAlgn="base"/>
            <a:r>
              <a:rPr lang="en-US" dirty="0"/>
              <a:t>Had the edge in Ease of Use, Extensibility, and the fact that </a:t>
            </a:r>
            <a:r>
              <a:rPr lang="en-US" dirty="0" smtClean="0"/>
              <a:t>the </a:t>
            </a:r>
            <a:r>
              <a:rPr lang="en-US" dirty="0"/>
              <a:t>HANA APIs are currently using Play</a:t>
            </a:r>
          </a:p>
          <a:p>
            <a:pPr fontAlgn="base"/>
            <a:r>
              <a:rPr lang="en-US" dirty="0" err="1"/>
              <a:t>JRuby</a:t>
            </a:r>
            <a:endParaRPr lang="en-US" dirty="0"/>
          </a:p>
          <a:p>
            <a:pPr lvl="1" fontAlgn="base"/>
            <a:r>
              <a:rPr lang="en-US" dirty="0"/>
              <a:t>Would have allowed leveraging of previous work, but didn’t fit project guidelines</a:t>
            </a:r>
          </a:p>
          <a:p>
            <a:pPr fontAlgn="base"/>
            <a:r>
              <a:rPr lang="en-US" dirty="0"/>
              <a:t>Spring</a:t>
            </a:r>
          </a:p>
          <a:p>
            <a:pPr lvl="1" fontAlgn="base"/>
            <a:r>
              <a:rPr lang="en-US" dirty="0"/>
              <a:t>Easy to use, but didn’t have as many advantages as Play</a:t>
            </a:r>
          </a:p>
          <a:p>
            <a:pPr fontAlgn="base"/>
            <a:r>
              <a:rPr lang="en-US" dirty="0"/>
              <a:t>Grails</a:t>
            </a:r>
          </a:p>
          <a:p>
            <a:pPr lvl="1" fontAlgn="base"/>
            <a:r>
              <a:rPr lang="en-US" dirty="0"/>
              <a:t>No team member </a:t>
            </a:r>
            <a:r>
              <a:rPr lang="en-US" dirty="0" smtClean="0"/>
              <a:t>familiarity</a:t>
            </a:r>
          </a:p>
          <a:p>
            <a:pPr lvl="1" fontAlgn="base"/>
            <a:r>
              <a:rPr lang="en-US" dirty="0" smtClean="0"/>
              <a:t>Since speed was an important factor, this impacted Grails</a:t>
            </a:r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10462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Governance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Documentation Guidelines</a:t>
            </a:r>
          </a:p>
          <a:p>
            <a:pPr lvl="1"/>
            <a:r>
              <a:rPr lang="en-US" dirty="0" err="1" smtClean="0"/>
              <a:t>SenWeb</a:t>
            </a:r>
            <a:r>
              <a:rPr lang="en-US" dirty="0" smtClean="0"/>
              <a:t> documents all </a:t>
            </a:r>
            <a:r>
              <a:rPr lang="en-US" dirty="0"/>
              <a:t>classes with class level and method level </a:t>
            </a:r>
            <a:r>
              <a:rPr lang="en-US" dirty="0" smtClean="0"/>
              <a:t>comments.</a:t>
            </a:r>
          </a:p>
          <a:p>
            <a:pPr lvl="1"/>
            <a:r>
              <a:rPr lang="en-US" dirty="0" err="1" smtClean="0"/>
              <a:t>SenWeb</a:t>
            </a:r>
            <a:r>
              <a:rPr lang="en-US" dirty="0" smtClean="0"/>
              <a:t> is commented in </a:t>
            </a:r>
            <a:r>
              <a:rPr lang="en-US" dirty="0"/>
              <a:t>order to generate documentation from the JDK “</a:t>
            </a:r>
            <a:r>
              <a:rPr lang="en-US" dirty="0" err="1"/>
              <a:t>javadoc</a:t>
            </a:r>
            <a:r>
              <a:rPr lang="en-US" dirty="0"/>
              <a:t>” tool</a:t>
            </a:r>
            <a:r>
              <a:rPr lang="en-US" dirty="0" smtClean="0"/>
              <a:t>.</a:t>
            </a:r>
          </a:p>
          <a:p>
            <a:r>
              <a:rPr lang="en-US" dirty="0" smtClean="0"/>
              <a:t>Testing Guidelines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JUnit</a:t>
            </a:r>
            <a:r>
              <a:rPr lang="en-US" dirty="0" smtClean="0"/>
              <a:t> </a:t>
            </a:r>
            <a:r>
              <a:rPr lang="en-US" dirty="0"/>
              <a:t>4.11 for testing by annotating methods with @Test and classes with @</a:t>
            </a:r>
            <a:r>
              <a:rPr lang="en-US" dirty="0" err="1"/>
              <a:t>RunWith</a:t>
            </a:r>
            <a:r>
              <a:rPr lang="en-US" dirty="0"/>
              <a:t>(JUnit4.class). </a:t>
            </a:r>
            <a:endParaRPr lang="en-US" dirty="0" smtClean="0"/>
          </a:p>
          <a:p>
            <a:pPr lvl="1"/>
            <a:r>
              <a:rPr lang="en-US" dirty="0" err="1" smtClean="0"/>
              <a:t>SenWeb</a:t>
            </a:r>
            <a:r>
              <a:rPr lang="en-US" dirty="0" smtClean="0"/>
              <a:t> </a:t>
            </a:r>
            <a:r>
              <a:rPr lang="en-US" dirty="0"/>
              <a:t>provides Unit and Integration test cases for all classes and logical modules.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42958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1499" y="3506883"/>
            <a:ext cx="8641582" cy="3245609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sz="2000" b="1" dirty="0" smtClean="0"/>
              <a:t>Model View Controller</a:t>
            </a:r>
          </a:p>
          <a:p>
            <a:r>
              <a:rPr lang="en-US" sz="2000" dirty="0"/>
              <a:t>T</a:t>
            </a:r>
            <a:r>
              <a:rPr lang="en-US" sz="2000" dirty="0" smtClean="0"/>
              <a:t>he </a:t>
            </a:r>
            <a:r>
              <a:rPr lang="en-US" sz="2000" dirty="0"/>
              <a:t>standard pattern for building web </a:t>
            </a:r>
            <a:r>
              <a:rPr lang="en-US" sz="2000" dirty="0" smtClean="0"/>
              <a:t>applications.</a:t>
            </a:r>
          </a:p>
          <a:p>
            <a:r>
              <a:rPr lang="en-US" sz="2000" dirty="0" smtClean="0"/>
              <a:t>Pros</a:t>
            </a:r>
            <a:endParaRPr lang="en-US" sz="2000" dirty="0"/>
          </a:p>
          <a:p>
            <a:pPr lvl="1" fontAlgn="base"/>
            <a:r>
              <a:rPr lang="en-US" sz="1600" dirty="0"/>
              <a:t>S</a:t>
            </a:r>
            <a:r>
              <a:rPr lang="en-US" sz="1600" dirty="0" smtClean="0"/>
              <a:t>eparates </a:t>
            </a:r>
            <a:r>
              <a:rPr lang="en-US" sz="1600" dirty="0"/>
              <a:t>presentation from the underlying </a:t>
            </a:r>
            <a:r>
              <a:rPr lang="en-US" sz="1600" dirty="0" smtClean="0"/>
              <a:t>data</a:t>
            </a:r>
          </a:p>
          <a:p>
            <a:pPr lvl="1" fontAlgn="base"/>
            <a:r>
              <a:rPr lang="en-US" sz="1600" dirty="0"/>
              <a:t>P</a:t>
            </a:r>
            <a:r>
              <a:rPr lang="en-US" sz="1600" dirty="0" smtClean="0"/>
              <a:t>rovides </a:t>
            </a:r>
            <a:r>
              <a:rPr lang="en-US" sz="1600" dirty="0"/>
              <a:t>a high degree of maintainability for a </a:t>
            </a:r>
            <a:r>
              <a:rPr lang="en-US" sz="1600" dirty="0" smtClean="0"/>
              <a:t>codebase</a:t>
            </a:r>
          </a:p>
          <a:p>
            <a:pPr fontAlgn="base"/>
            <a:r>
              <a:rPr lang="en-US" sz="2000" dirty="0" smtClean="0"/>
              <a:t>Cons</a:t>
            </a:r>
            <a:endParaRPr lang="en-US" sz="2000" dirty="0"/>
          </a:p>
          <a:p>
            <a:pPr lvl="1" fontAlgn="base"/>
            <a:r>
              <a:rPr lang="en-US" sz="1600" dirty="0"/>
              <a:t>R</a:t>
            </a:r>
            <a:r>
              <a:rPr lang="en-US" sz="1600" dirty="0" smtClean="0"/>
              <a:t>equires </a:t>
            </a:r>
            <a:r>
              <a:rPr lang="en-US" sz="1600" dirty="0"/>
              <a:t>more effort to set up </a:t>
            </a:r>
            <a:r>
              <a:rPr lang="en-US" sz="1600" dirty="0" smtClean="0"/>
              <a:t>correctly</a:t>
            </a:r>
          </a:p>
          <a:p>
            <a:pPr fontAlgn="base"/>
            <a:r>
              <a:rPr lang="en-US" sz="2000" dirty="0" smtClean="0"/>
              <a:t>Analysis</a:t>
            </a:r>
            <a:endParaRPr lang="en-US" sz="2000" dirty="0"/>
          </a:p>
          <a:p>
            <a:pPr lvl="1" fontAlgn="base"/>
            <a:r>
              <a:rPr lang="en-US" sz="1600" dirty="0"/>
              <a:t>M</a:t>
            </a:r>
            <a:r>
              <a:rPr lang="en-US" sz="1600" dirty="0" smtClean="0"/>
              <a:t>odern </a:t>
            </a:r>
            <a:r>
              <a:rPr lang="en-US" sz="1600" dirty="0"/>
              <a:t>development frameworks provide most of this heavy lifting, so the benefits can be obtained at a lower </a:t>
            </a:r>
            <a:r>
              <a:rPr lang="en-US" sz="1600" dirty="0" smtClean="0"/>
              <a:t>cost.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0728" y="1494780"/>
            <a:ext cx="8686800" cy="213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16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1499" y="1719070"/>
            <a:ext cx="4386941" cy="5023373"/>
          </a:xfrm>
        </p:spPr>
        <p:txBody>
          <a:bodyPr>
            <a:normAutofit fontScale="85000" lnSpcReduction="10000"/>
          </a:bodyPr>
          <a:lstStyle/>
          <a:p>
            <a:pPr marL="114300" indent="0">
              <a:buNone/>
            </a:pPr>
            <a:r>
              <a:rPr lang="en-US" b="1" dirty="0" smtClean="0"/>
              <a:t>UI Wizard</a:t>
            </a:r>
          </a:p>
          <a:p>
            <a:r>
              <a:rPr lang="en-US" dirty="0" smtClean="0"/>
              <a:t>Presentation layer pattern</a:t>
            </a:r>
            <a:endParaRPr lang="en-US" dirty="0"/>
          </a:p>
          <a:p>
            <a:pPr fontAlgn="base"/>
            <a:r>
              <a:rPr lang="en-US" dirty="0" smtClean="0"/>
              <a:t>Pros</a:t>
            </a:r>
            <a:endParaRPr lang="en-US" dirty="0"/>
          </a:p>
          <a:p>
            <a:pPr lvl="1" fontAlgn="base"/>
            <a:r>
              <a:rPr lang="en-US" dirty="0"/>
              <a:t>Minimizes errors and misunderstandings</a:t>
            </a:r>
          </a:p>
          <a:p>
            <a:pPr lvl="1" fontAlgn="base"/>
            <a:r>
              <a:rPr lang="en-US" dirty="0"/>
              <a:t>Provides Clear Flow and prompt feedback throughout the process</a:t>
            </a:r>
          </a:p>
          <a:p>
            <a:pPr fontAlgn="base"/>
            <a:r>
              <a:rPr lang="en-US" dirty="0"/>
              <a:t>Cons</a:t>
            </a:r>
          </a:p>
          <a:p>
            <a:pPr lvl="1" fontAlgn="base"/>
            <a:r>
              <a:rPr lang="en-US" dirty="0"/>
              <a:t>Forces the user to follow steps as we define them</a:t>
            </a:r>
          </a:p>
          <a:p>
            <a:pPr fontAlgn="base"/>
            <a:r>
              <a:rPr lang="en-US" dirty="0"/>
              <a:t>Analysis</a:t>
            </a:r>
          </a:p>
          <a:p>
            <a:pPr lvl="1" fontAlgn="base"/>
            <a:r>
              <a:rPr lang="en-US" dirty="0"/>
              <a:t>Clarity and ease-of-use outweighs the restriction on users’ process</a:t>
            </a:r>
          </a:p>
          <a:p>
            <a:pPr lvl="1"/>
            <a:endParaRPr lang="en-US" dirty="0"/>
          </a:p>
        </p:txBody>
      </p:sp>
      <p:pic>
        <p:nvPicPr>
          <p:cNvPr id="1026" name="Picture 2" descr="C:\Users\geoff\Pictures\mockup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440" y="2100894"/>
            <a:ext cx="4188954" cy="3546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515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81419" y="1719070"/>
            <a:ext cx="4386941" cy="5023373"/>
          </a:xfrm>
        </p:spPr>
        <p:txBody>
          <a:bodyPr>
            <a:normAutofit fontScale="77500" lnSpcReduction="20000"/>
          </a:bodyPr>
          <a:lstStyle/>
          <a:p>
            <a:pPr marL="114300" indent="0">
              <a:buNone/>
            </a:pPr>
            <a:r>
              <a:rPr lang="en-US" b="1" dirty="0" smtClean="0"/>
              <a:t>Facade</a:t>
            </a:r>
          </a:p>
          <a:p>
            <a:r>
              <a:rPr lang="en-US" dirty="0"/>
              <a:t>Our Query code is a facade for the underlying </a:t>
            </a:r>
            <a:r>
              <a:rPr lang="en-US" dirty="0" smtClean="0"/>
              <a:t>API</a:t>
            </a:r>
            <a:endParaRPr lang="en-US" dirty="0"/>
          </a:p>
          <a:p>
            <a:pPr fontAlgn="base"/>
            <a:r>
              <a:rPr lang="en-US" dirty="0"/>
              <a:t>The web app is </a:t>
            </a:r>
            <a:r>
              <a:rPr lang="en-US" dirty="0" smtClean="0"/>
              <a:t>a facade for users for </a:t>
            </a:r>
            <a:r>
              <a:rPr lang="en-US" dirty="0"/>
              <a:t>the </a:t>
            </a:r>
            <a:r>
              <a:rPr lang="en-US" dirty="0" smtClean="0"/>
              <a:t>API</a:t>
            </a:r>
          </a:p>
          <a:p>
            <a:r>
              <a:rPr lang="en-US" dirty="0" smtClean="0"/>
              <a:t>Pros</a:t>
            </a:r>
            <a:endParaRPr lang="en-US" dirty="0"/>
          </a:p>
          <a:p>
            <a:pPr lvl="1" fontAlgn="base"/>
            <a:r>
              <a:rPr lang="en-US" dirty="0"/>
              <a:t>Clarity of </a:t>
            </a:r>
            <a:r>
              <a:rPr lang="en-US" dirty="0" smtClean="0"/>
              <a:t>implementation</a:t>
            </a:r>
          </a:p>
          <a:p>
            <a:pPr lvl="1" fontAlgn="base"/>
            <a:r>
              <a:rPr lang="en-US" dirty="0"/>
              <a:t>Proper separation of </a:t>
            </a:r>
            <a:r>
              <a:rPr lang="en-US" dirty="0" smtClean="0"/>
              <a:t>concerns</a:t>
            </a:r>
          </a:p>
          <a:p>
            <a:pPr lvl="1" fontAlgn="base"/>
            <a:r>
              <a:rPr lang="en-US" dirty="0" smtClean="0"/>
              <a:t>Hiding of implementation details</a:t>
            </a:r>
          </a:p>
          <a:p>
            <a:pPr fontAlgn="base"/>
            <a:r>
              <a:rPr lang="en-US" dirty="0" smtClean="0"/>
              <a:t>Cons</a:t>
            </a:r>
            <a:endParaRPr lang="en-US" dirty="0"/>
          </a:p>
          <a:p>
            <a:pPr lvl="1" fontAlgn="base"/>
            <a:r>
              <a:rPr lang="en-US" dirty="0" smtClean="0"/>
              <a:t>Additional time spent in up-front design</a:t>
            </a:r>
            <a:endParaRPr lang="en-US" dirty="0"/>
          </a:p>
          <a:p>
            <a:pPr fontAlgn="base"/>
            <a:r>
              <a:rPr lang="en-US" dirty="0"/>
              <a:t>Analysis</a:t>
            </a:r>
          </a:p>
          <a:p>
            <a:pPr lvl="1" fontAlgn="base"/>
            <a:r>
              <a:rPr lang="en-US" dirty="0" smtClean="0"/>
              <a:t>Makes code clean and effective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61" y="1719070"/>
            <a:ext cx="4202002" cy="46314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35730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1499" y="1648733"/>
            <a:ext cx="4386941" cy="5189171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sz="2000" b="1" dirty="0" smtClean="0"/>
              <a:t>Data Access Object</a:t>
            </a:r>
          </a:p>
          <a:p>
            <a:r>
              <a:rPr lang="en-US" sz="2000" dirty="0" smtClean="0"/>
              <a:t>Separate </a:t>
            </a:r>
            <a:r>
              <a:rPr lang="en-US" sz="2000" dirty="0"/>
              <a:t>the connection with an underlying data source from the rest of the business logic </a:t>
            </a:r>
            <a:r>
              <a:rPr lang="en-US" sz="2000" dirty="0" smtClean="0"/>
              <a:t>code</a:t>
            </a:r>
          </a:p>
          <a:p>
            <a:r>
              <a:rPr lang="en-US" sz="2000" dirty="0"/>
              <a:t>F</a:t>
            </a:r>
            <a:r>
              <a:rPr lang="en-US" sz="2000" dirty="0" smtClean="0"/>
              <a:t>or </a:t>
            </a:r>
            <a:r>
              <a:rPr lang="en-US" sz="2000" dirty="0" err="1"/>
              <a:t>SenWeb</a:t>
            </a:r>
            <a:r>
              <a:rPr lang="en-US" sz="2000" dirty="0"/>
              <a:t>, the HANA API specific DAO is what is hiding behind our Query </a:t>
            </a:r>
            <a:r>
              <a:rPr lang="en-US" sz="2000" dirty="0" smtClean="0"/>
              <a:t>Facades.</a:t>
            </a:r>
          </a:p>
          <a:p>
            <a:r>
              <a:rPr lang="en-US" sz="2000" dirty="0" smtClean="0"/>
              <a:t>Pros</a:t>
            </a:r>
            <a:endParaRPr lang="en-US" sz="2000" dirty="0"/>
          </a:p>
          <a:p>
            <a:pPr lvl="1" fontAlgn="base"/>
            <a:r>
              <a:rPr lang="en-US" sz="1600" dirty="0"/>
              <a:t>Modularizes </a:t>
            </a:r>
            <a:r>
              <a:rPr lang="en-US" sz="1600" dirty="0" smtClean="0"/>
              <a:t>code</a:t>
            </a:r>
          </a:p>
          <a:p>
            <a:pPr lvl="1" fontAlgn="base"/>
            <a:r>
              <a:rPr lang="en-US" sz="1600" dirty="0"/>
              <a:t>Proper separation of </a:t>
            </a:r>
            <a:r>
              <a:rPr lang="en-US" sz="1600" dirty="0" smtClean="0"/>
              <a:t>concerns</a:t>
            </a:r>
          </a:p>
          <a:p>
            <a:pPr fontAlgn="base"/>
            <a:r>
              <a:rPr lang="en-US" sz="2000" dirty="0" smtClean="0"/>
              <a:t>Cons</a:t>
            </a:r>
            <a:endParaRPr lang="en-US" sz="2000" dirty="0"/>
          </a:p>
          <a:p>
            <a:pPr lvl="1" fontAlgn="base"/>
            <a:r>
              <a:rPr lang="en-US" sz="1600" dirty="0"/>
              <a:t>Requires more code to </a:t>
            </a:r>
            <a:r>
              <a:rPr lang="en-US" sz="1600" dirty="0" smtClean="0"/>
              <a:t>maintain</a:t>
            </a:r>
          </a:p>
          <a:p>
            <a:pPr fontAlgn="base"/>
            <a:r>
              <a:rPr lang="en-US" sz="2000" dirty="0" smtClean="0"/>
              <a:t>Analysis</a:t>
            </a:r>
            <a:endParaRPr lang="en-US" sz="2000" dirty="0"/>
          </a:p>
          <a:p>
            <a:pPr lvl="1" fontAlgn="base"/>
            <a:r>
              <a:rPr lang="en-US" sz="1600" dirty="0"/>
              <a:t>Allows us to insulate higher-level classes from </a:t>
            </a:r>
            <a:r>
              <a:rPr lang="en-US" sz="1600" dirty="0" smtClean="0"/>
              <a:t>lower-level </a:t>
            </a:r>
            <a:r>
              <a:rPr lang="en-US" sz="1600" dirty="0"/>
              <a:t>ones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952" y="1799491"/>
            <a:ext cx="4329318" cy="27524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4358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Philosophy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945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pic>
        <p:nvPicPr>
          <p:cNvPr id="4" name="Picture 3" descr="albert-camus-quote-to-be-happy-we-must-not-be-too-concerned-with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18905" y="1933969"/>
            <a:ext cx="4285935" cy="42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361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Pattern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752600"/>
          <a:ext cx="8229600" cy="4373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team</a:t>
            </a:r>
          </a:p>
          <a:p>
            <a:r>
              <a:rPr lang="en-US" dirty="0" smtClean="0"/>
              <a:t>Background</a:t>
            </a:r>
          </a:p>
          <a:p>
            <a:pPr lvl="1"/>
            <a:r>
              <a:rPr lang="en-US" dirty="0" smtClean="0"/>
              <a:t>Stakeholders and their needs</a:t>
            </a:r>
          </a:p>
          <a:p>
            <a:pPr lvl="1"/>
            <a:r>
              <a:rPr lang="en-US" dirty="0"/>
              <a:t>Current </a:t>
            </a:r>
            <a:r>
              <a:rPr lang="en-US" dirty="0" smtClean="0"/>
              <a:t>Application</a:t>
            </a:r>
          </a:p>
          <a:p>
            <a:pPr lvl="1"/>
            <a:r>
              <a:rPr lang="en-US" dirty="0" smtClean="0"/>
              <a:t>Proposed Application</a:t>
            </a:r>
          </a:p>
          <a:p>
            <a:r>
              <a:rPr lang="en-US" dirty="0" smtClean="0"/>
              <a:t>Architectural and Design</a:t>
            </a:r>
          </a:p>
          <a:p>
            <a:pPr lvl="1"/>
            <a:r>
              <a:rPr lang="en-US" dirty="0" smtClean="0"/>
              <a:t>Micro Level: Design Patterns</a:t>
            </a:r>
          </a:p>
          <a:p>
            <a:pPr lvl="1"/>
            <a:r>
              <a:rPr lang="en-US" dirty="0"/>
              <a:t>Macro Level: </a:t>
            </a:r>
            <a:r>
              <a:rPr lang="en-US" dirty="0" smtClean="0"/>
              <a:t>Framework Selection</a:t>
            </a:r>
          </a:p>
          <a:p>
            <a:r>
              <a:rPr lang="en-US" dirty="0" smtClean="0"/>
              <a:t>Design Philosophy</a:t>
            </a:r>
          </a:p>
          <a:p>
            <a:r>
              <a:rPr lang="en-US" dirty="0" smtClean="0"/>
              <a:t>Governance</a:t>
            </a:r>
          </a:p>
          <a:p>
            <a:r>
              <a:rPr lang="en-US" dirty="0" smtClean="0"/>
              <a:t>Demonstration</a:t>
            </a:r>
          </a:p>
          <a:p>
            <a:r>
              <a:rPr lang="en-US" dirty="0" smtClean="0"/>
              <a:t>Recommendation and Conclusion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903389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 Coupling/Tight Cohesion</a:t>
            </a:r>
            <a:endParaRPr lang="en-US" dirty="0"/>
          </a:p>
        </p:txBody>
      </p:sp>
      <p:pic>
        <p:nvPicPr>
          <p:cNvPr id="4" name="Content Placeholder 3" descr="low_coupling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426128" y="2988419"/>
            <a:ext cx="2793165" cy="2094874"/>
          </a:xfrm>
        </p:spPr>
      </p:pic>
      <p:pic>
        <p:nvPicPr>
          <p:cNvPr id="5" name="Picture 4" descr="cohesion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587476" y="2032349"/>
            <a:ext cx="4649682" cy="430799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Maintainability/reusability/</a:t>
            </a:r>
            <a:br>
              <a:rPr lang="en-US" dirty="0" smtClean="0"/>
            </a:br>
            <a:r>
              <a:rPr lang="en-US" dirty="0" err="1" smtClean="0"/>
              <a:t>EXtensibility</a:t>
            </a:r>
            <a:endParaRPr lang="en-US" dirty="0"/>
          </a:p>
        </p:txBody>
      </p:sp>
      <p:pic>
        <p:nvPicPr>
          <p:cNvPr id="4" name="Content Placeholder 3" descr="maintenance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524387" y="1820384"/>
            <a:ext cx="2714625" cy="2333625"/>
          </a:xfrm>
        </p:spPr>
      </p:pic>
      <p:pic>
        <p:nvPicPr>
          <p:cNvPr id="5" name="Picture 4" descr="reuse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538537" y="2840771"/>
            <a:ext cx="2066925" cy="2219325"/>
          </a:xfrm>
          <a:prstGeom prst="rect">
            <a:avLst/>
          </a:prstGeom>
        </p:spPr>
      </p:pic>
      <p:pic>
        <p:nvPicPr>
          <p:cNvPr id="6" name="Picture 5" descr="extensibility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829300" y="4639069"/>
            <a:ext cx="2857500" cy="1600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DemoNSTRATION</a:t>
            </a:r>
            <a:endParaRPr lang="en-US" dirty="0"/>
          </a:p>
        </p:txBody>
      </p:sp>
      <p:pic>
        <p:nvPicPr>
          <p:cNvPr id="4" name="archdesign_demo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1073150" y="1752600"/>
            <a:ext cx="6997700" cy="4373563"/>
          </a:xfrm>
        </p:spPr>
      </p:pic>
    </p:spTree>
    <p:extLst>
      <p:ext uri="{BB962C8B-B14F-4D97-AF65-F5344CB8AC3E}">
        <p14:creationId xmlns:p14="http://schemas.microsoft.com/office/powerpoint/2010/main" val="3396749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Continue to utilize patterns that modularize and separate concerns</a:t>
            </a:r>
          </a:p>
          <a:p>
            <a:r>
              <a:rPr lang="en-US" dirty="0" smtClean="0"/>
              <a:t>Develop requirements for user login and implement appropriately</a:t>
            </a:r>
          </a:p>
          <a:p>
            <a:r>
              <a:rPr lang="en-US" dirty="0" smtClean="0"/>
              <a:t>Continue to expand Sensor Service Platform API to cover all CRUD operations</a:t>
            </a:r>
          </a:p>
          <a:p>
            <a:r>
              <a:rPr lang="en-US" dirty="0" smtClean="0"/>
              <a:t>Make Sensor Service Platform API discoverable</a:t>
            </a:r>
          </a:p>
          <a:p>
            <a:r>
              <a:rPr lang="en-US" dirty="0" smtClean="0"/>
              <a:t>Give clients more flexibility in what they request from the API</a:t>
            </a:r>
          </a:p>
          <a:p>
            <a:pPr lvl="1"/>
            <a:r>
              <a:rPr lang="en-US" dirty="0" smtClean="0"/>
              <a:t>e.g. clients may get standard set of fields or may specify certain ones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1511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945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 implementation for Category 4 APIs</a:t>
            </a:r>
          </a:p>
          <a:p>
            <a:pPr lvl="1"/>
            <a:r>
              <a:rPr lang="en-US" dirty="0" smtClean="0"/>
              <a:t>Represents CRUD operations</a:t>
            </a:r>
          </a:p>
          <a:p>
            <a:pPr lvl="2"/>
            <a:r>
              <a:rPr lang="en-US" dirty="0" smtClean="0"/>
              <a:t>Sensors</a:t>
            </a:r>
          </a:p>
          <a:p>
            <a:pPr lvl="2"/>
            <a:r>
              <a:rPr lang="en-US" dirty="0" smtClean="0"/>
              <a:t>Devices</a:t>
            </a:r>
          </a:p>
          <a:p>
            <a:pPr lvl="2"/>
            <a:r>
              <a:rPr lang="en-US" dirty="0" smtClean="0"/>
              <a:t>Device Agents</a:t>
            </a:r>
          </a:p>
          <a:p>
            <a:pPr lvl="2"/>
            <a:r>
              <a:rPr lang="en-US" dirty="0" smtClean="0"/>
              <a:t>Sensor Types</a:t>
            </a:r>
          </a:p>
          <a:p>
            <a:pPr lvl="2"/>
            <a:r>
              <a:rPr lang="en-US" dirty="0" smtClean="0"/>
              <a:t>Device Types</a:t>
            </a:r>
          </a:p>
          <a:p>
            <a:r>
              <a:rPr lang="en-US" dirty="0" smtClean="0"/>
              <a:t>Implement User Login and access control.</a:t>
            </a:r>
          </a:p>
          <a:p>
            <a:r>
              <a:rPr lang="en-US" dirty="0" smtClean="0"/>
              <a:t>Increase charting ability for Dashboard page.</a:t>
            </a:r>
          </a:p>
        </p:txBody>
      </p:sp>
    </p:spTree>
    <p:extLst>
      <p:ext uri="{BB962C8B-B14F-4D97-AF65-F5344CB8AC3E}">
        <p14:creationId xmlns:p14="http://schemas.microsoft.com/office/powerpoint/2010/main" val="40040928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Design: Modular, Decoupled and componentized</a:t>
            </a:r>
          </a:p>
          <a:p>
            <a:pPr lvl="1"/>
            <a:r>
              <a:rPr lang="en-US" dirty="0" smtClean="0"/>
              <a:t>Macro: Modular service oriented architecture with </a:t>
            </a:r>
            <a:r>
              <a:rPr lang="en-US" dirty="0" err="1" smtClean="0"/>
              <a:t>RESTful</a:t>
            </a:r>
            <a:r>
              <a:rPr lang="en-US" dirty="0" smtClean="0"/>
              <a:t> protocol</a:t>
            </a:r>
          </a:p>
          <a:p>
            <a:pPr lvl="1"/>
            <a:r>
              <a:rPr lang="en-US" dirty="0" smtClean="0"/>
              <a:t>Micro: Design patterns selected based on context</a:t>
            </a:r>
          </a:p>
          <a:p>
            <a:pPr lvl="1"/>
            <a:r>
              <a:rPr lang="en-US" dirty="0" smtClean="0"/>
              <a:t>Play Framework: Compatible and Java based.</a:t>
            </a:r>
          </a:p>
          <a:p>
            <a:r>
              <a:rPr lang="en-US" dirty="0" smtClean="0"/>
              <a:t>Further expansion</a:t>
            </a:r>
          </a:p>
          <a:p>
            <a:pPr lvl="1"/>
            <a:r>
              <a:rPr lang="en-US" dirty="0" smtClean="0"/>
              <a:t>Discoverable and configurable </a:t>
            </a:r>
            <a:r>
              <a:rPr lang="en-US" dirty="0" err="1" smtClean="0"/>
              <a:t>RESTful</a:t>
            </a:r>
            <a:r>
              <a:rPr lang="en-US" dirty="0" smtClean="0"/>
              <a:t> APIs</a:t>
            </a:r>
          </a:p>
          <a:p>
            <a:pPr lvl="1"/>
            <a:r>
              <a:rPr lang="en-US" dirty="0" smtClean="0"/>
              <a:t>Support complete CRUD operation on sensor data</a:t>
            </a:r>
          </a:p>
          <a:p>
            <a:pPr lvl="1"/>
            <a:r>
              <a:rPr lang="en-US" dirty="0" smtClean="0"/>
              <a:t>Role based access restrictions</a:t>
            </a:r>
          </a:p>
          <a:p>
            <a:pPr lvl="1"/>
            <a:r>
              <a:rPr lang="en-US" dirty="0" smtClean="0"/>
              <a:t>Real-time visualization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6900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Appendix: Repository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https://github.com/robwblack/</a:t>
            </a:r>
            <a:r>
              <a:rPr lang="en-US" dirty="0" smtClean="0"/>
              <a:t>mercury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44230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stakeholders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Stakeholders and their needs</a:t>
            </a:r>
          </a:p>
          <a:p>
            <a:pPr lvl="1"/>
            <a:r>
              <a:rPr lang="en-US" dirty="0" smtClean="0"/>
              <a:t>VP Engineering</a:t>
            </a:r>
          </a:p>
          <a:p>
            <a:pPr lvl="2"/>
            <a:r>
              <a:rPr lang="en-US" dirty="0" smtClean="0"/>
              <a:t>“Simple, extensible and low cost design”</a:t>
            </a:r>
          </a:p>
          <a:p>
            <a:pPr lvl="2"/>
            <a:r>
              <a:rPr lang="en-US" dirty="0" smtClean="0"/>
              <a:t>“Easily maintenance”</a:t>
            </a:r>
          </a:p>
          <a:p>
            <a:pPr lvl="1"/>
            <a:r>
              <a:rPr lang="en-US" dirty="0" smtClean="0"/>
              <a:t>Project Guide</a:t>
            </a:r>
          </a:p>
          <a:p>
            <a:pPr lvl="2"/>
            <a:r>
              <a:rPr lang="en-US" dirty="0" smtClean="0"/>
              <a:t>“Easy transition between teams”</a:t>
            </a:r>
          </a:p>
          <a:p>
            <a:pPr lvl="2"/>
            <a:r>
              <a:rPr lang="en-US" dirty="0" smtClean="0"/>
              <a:t>“Minimum viable technology stack: lower learning curve”</a:t>
            </a:r>
          </a:p>
          <a:p>
            <a:pPr lvl="1"/>
            <a:r>
              <a:rPr lang="en-US" dirty="0" smtClean="0"/>
              <a:t>Developers</a:t>
            </a:r>
          </a:p>
          <a:p>
            <a:pPr lvl="2"/>
            <a:r>
              <a:rPr lang="en-US" dirty="0" smtClean="0"/>
              <a:t>“APIs should be simple and easy to incorporate”</a:t>
            </a:r>
          </a:p>
          <a:p>
            <a:pPr lvl="2"/>
            <a:r>
              <a:rPr lang="en-US" dirty="0" smtClean="0"/>
              <a:t>“Well defined and extensive API”</a:t>
            </a:r>
          </a:p>
          <a:p>
            <a:pPr lvl="1"/>
            <a:r>
              <a:rPr lang="en-US" dirty="0" smtClean="0"/>
              <a:t>End Users</a:t>
            </a:r>
          </a:p>
          <a:p>
            <a:pPr lvl="2"/>
            <a:r>
              <a:rPr lang="en-US" dirty="0" smtClean="0"/>
              <a:t>“Ease of use”</a:t>
            </a:r>
          </a:p>
          <a:p>
            <a:pPr lvl="2"/>
            <a:r>
              <a:rPr lang="en-US" dirty="0" smtClean="0"/>
              <a:t>“Single access point for visualization”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388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422317"/>
              </p:ext>
            </p:extLst>
          </p:nvPr>
        </p:nvGraphicFramePr>
        <p:xfrm>
          <a:off x="871893" y="2533178"/>
          <a:ext cx="7175480" cy="4010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9" name="Picture 5" descr="C:\Users\David\Desktop\rails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003" y="5794939"/>
            <a:ext cx="515252" cy="636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David\Desktop\postgres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98995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6583" y="3703292"/>
            <a:ext cx="661122" cy="68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dataversity.net/wp-content/uploads/2012/01/dynamo.jp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9066" b="77821" l="4280" r="9610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942" b="19115"/>
          <a:stretch/>
        </p:blipFill>
        <p:spPr bwMode="auto">
          <a:xfrm>
            <a:off x="1826470" y="2590598"/>
            <a:ext cx="884754" cy="60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0" descr="data:image/jpeg;base64,/9j/4AAQSkZJRgABAQAAAQABAAD/2wCEAAkGBhQSEBMREhQQDxEWFhwTFBUXFhgZFRYUGhQWFxUZFxsXJzIeFyUmHx4eJDshJSc1MSw4FyAxNTwqNTIrLCkBCQoKDQsNGQ4OGTUkHiQzNTU1NTE1NTUpNTU1NTA1NTU1MzU1NTU1NTU2KjU2NTU1NDUzNCw0MDA2NDIpNTIxNf/AABEIAFAAUAMBIgACEQEDEQH/xAAbAAABBQEBAAAAAAAAAAAAAAAAAQIDBAUGB//EADMQAAIABAMGBgECBwEAAAAAAAECAAMEERIUIQUGIjFRkQcTQVJhcbGB8DVCYnJzksEy/8QAGQEBAAIDAAAAAAAAAAAAAAAAAAMEAQIF/8QAJREAAwACAAUDBQAAAAAAAAAAAAECAxEEEiExUUFhgRMiMqHw/9oADAMBAAIRAxEAPwD0feLecq5lSjYjR29b9B0t1jnG2gxNyzE/3GMibWEsSTckkk/JOsNzMAbGeb3N3MGeb3N3MY2ZhczAGxnm9zdzBnm9zdzGPmYTMwBs55vc3cwZ5vc3cxj5mDMwBsrtBgbhmB+zHQ7vbzkuJU03xaKx539Aet44TMw+XWEMCDYggg9CDpAGO1VqfuEzUQbKoJlTO8qVhL6txNhFhz1MU5s0qxU81JU/YNjAGnmoM1GTmYsUUtprYEte19TbQRrVzEuqekjaZdPS7l7NQZqFOwJ/9H+0UXkOJglMMLkgAH55axDHFYMm+S0/kkrBlj8paLuagzUUKxWlOUe2Ia6G41iDMxNNK0ql9GRUnL0zWzUKtVqIyknEkAakmwHUnlEk7EjYXBVtNDGeZb5d9Rp62P8ADrZSVlfl52IyyjtwmzXW1tYvbm7sJWVVQrs0umpyxmEc7BmCi/poCb/EN8HP4sP8cz/kTbh7yyKerrpFSfLk1JdC/opDuNegIY6xkwaGwpGyq6rWnlS6mRzKEvdZwUEkEHiQ2106RUFCkja1RIlgiWgIUEkm2FTzPPnFzcrdKRS7Uks1bT1Ju3kJJJZmujcUy2iAC/qdYz9rVSS9vVjOyotyLsbC+BIp8cm+GtLwWeEaWeG/JWqth1LT3ZOFSxYNjtp6aDX9Is7Xq1NXSoCC6txW9L2tfsdI5LbW02NRNKTXKFzhs7YbfEQ7DnhamSzNZQ4JJOg+TFJcLkqJy5Gvtl6SWu69S0+IiacQu7W234Z0+1KMzq8ygbaAk9AFF4bMn0STfIKOSGwGZi/mvb8xXqduS5e0zOBDyioQsutgVFyLc7GFnbAkvPNQKmSJJfGRfiBuCV/fWIJdTMTldTPIta33+PX2JGk6pwk3zPe9diQUyU1aktw0wMVMog2sS1gW62hm+tYgm+WFYTeAl78OHpaKm2dvJMrZU1bmVLKi/UBrsf30ibe+TLmMKmXOluOFMANz9xJjV/Xw5M29uffv0/maW4+lkjHrSf6G7t79TKBJiyZNO0xmYicykzFuALA9NL2+Y5qY5YljqSSSepJuYfMGp+z+YbaO4csvbu7aajqZdSiq7SySFa+E3UrrbX1hu3trtVVM2pdVRphxELewNgNL6+kU7QWgBkEPtBaAGQWh9oLQAyFQaj7H5h1oVBqPsfmAJ6iQVdlYFWVipB5ggkEH9Yjwx6p4l+HE0znrKVDNV+KbLUcYfQFlUf8AoHmQNeZjzOZTMpKsrqwNiCpBB9QQdRAFfDBhibyj0PaDyj0PaAIcMGGJvKPQ9oPKPQ9oAhwwYYm8o9D2g8o9D2gCHDEkiSWZVUEsWCgDUkkgADrrEkumZiFVWZibABSST6AAamPSvDfw2m+clXVIZSJxy5bXDs4PCzLzUDnY89IA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12" descr="data:image/jpeg;base64,/9j/4AAQSkZJRgABAQAAAQABAAD/2wCEAAkGBhQSEBMREhQQDxEWFhwTFBUXFhgZFRYUGhQWFxUZFxsXJzIeFyUmHx4eJDshJSc1MSw4FyAxNTwqNTIrLCkBCQoKDQsNGQ4OGTUkHiQzNTU1NTE1NTUpNTU1NTA1NTU1MzU1NTU1NTU2KjU2NTU1NDUzNCw0MDA2NDIpNTIxNf/AABEIAFAAUAMBIgACEQEDEQH/xAAbAAABBQEBAAAAAAAAAAAAAAAAAQIDBAUGB//EADMQAAIABAMGBgECBwEAAAAAAAECAAMEERIUIQUGIjFRkQcTQVJhcbGB8DVCYnJzksEy/8QAGQEBAAIDAAAAAAAAAAAAAAAAAAMEAQIF/8QAJREAAwACAAUDBQAAAAAAAAAAAAECAxEEEiExUUFhgRMiMqHw/9oADAMBAAIRAxEAPwD0feLecq5lSjYjR29b9B0t1jnG2gxNyzE/3GMibWEsSTckkk/JOsNzMAbGeb3N3MGeb3N3MY2ZhczAGxnm9zdzBnm9zdzGPmYTMwBs55vc3cwZ5vc3cxj5mDMwBsrtBgbhmB+zHQ7vbzkuJU03xaKx539Aet44TMw+XWEMCDYggg9CDpAGO1VqfuEzUQbKoJlTO8qVhL6txNhFhz1MU5s0qxU81JU/YNjAGnmoM1GTmYsUUtprYEte19TbQRrVzEuqekjaZdPS7l7NQZqFOwJ/9H+0UXkOJglMMLkgAH55axDHFYMm+S0/kkrBlj8paLuagzUUKxWlOUe2Ia6G41iDMxNNK0ql9GRUnL0zWzUKtVqIyknEkAakmwHUnlEk7EjYXBVtNDGeZb5d9Rp62P8ADrZSVlfl52IyyjtwmzXW1tYvbm7sJWVVQrs0umpyxmEc7BmCi/poCb/EN8HP4sP8cz/kTbh7yyKerrpFSfLk1JdC/opDuNegIY6xkwaGwpGyq6rWnlS6mRzKEvdZwUEkEHiQ2106RUFCkja1RIlgiWgIUEkm2FTzPPnFzcrdKRS7Uks1bT1Ju3kJJJZmujcUy2iAC/qdYz9rVSS9vVjOyotyLsbC+BIp8cm+GtLwWeEaWeG/JWqth1LT3ZOFSxYNjtp6aDX9Is7Xq1NXSoCC6txW9L2tfsdI5LbW02NRNKTXKFzhs7YbfEQ7DnhamSzNZQ4JJOg+TFJcLkqJy5Gvtl6SWu69S0+IiacQu7W234Z0+1KMzq8ygbaAk9AFF4bMn0STfIKOSGwGZi/mvb8xXqduS5e0zOBDyioQsutgVFyLc7GFnbAkvPNQKmSJJfGRfiBuCV/fWIJdTMTldTPIta33+PX2JGk6pwk3zPe9diQUyU1aktw0wMVMog2sS1gW62hm+tYgm+WFYTeAl78OHpaKm2dvJMrZU1bmVLKi/UBrsf30ibe+TLmMKmXOluOFMANz9xJjV/Xw5M29uffv0/maW4+lkjHrSf6G7t79TKBJiyZNO0xmYicykzFuALA9NL2+Y5qY5YljqSSSepJuYfMGp+z+YbaO4csvbu7aajqZdSiq7SySFa+E3UrrbX1hu3trtVVM2pdVRphxELewNgNL6+kU7QWgBkEPtBaAGQWh9oLQAyFQaj7H5h1oVBqPsfmAJ6iQVdlYFWVipB5ggkEH9Yjwx6p4l+HE0znrKVDNV+KbLUcYfQFlUf8AoHmQNeZjzOZTMpKsrqwNiCpBB9QQdRAFfDBhibyj0PaDyj0PaAIcMGGJvKPQ9oPKPQ9oAhwwYYm8o9D2g8o9D2gCHDEkiSWZVUEsWCgDUkkgADrrEkumZiFVWZibABSST6AAamPSvDfw2m+clXVIZSJxy5bXDs4PCzLzUDnY89IA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8" name="Picture 14" descr="http://www.softaculous.com/images/softimages/346__logo.gif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741" y="4801712"/>
            <a:ext cx="543877" cy="543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0375" y="1738868"/>
            <a:ext cx="2483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Current Application*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175500" y="6108259"/>
            <a:ext cx="208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*Team 4 Presentation – Architecture Design (2012)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13959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869264" y="2535996"/>
            <a:ext cx="5180737" cy="4004955"/>
            <a:chOff x="1869264" y="2535996"/>
            <a:chExt cx="5180737" cy="4004955"/>
          </a:xfrm>
        </p:grpSpPr>
        <p:sp>
          <p:nvSpPr>
            <p:cNvPr id="9" name="Freeform 8"/>
            <p:cNvSpPr/>
            <p:nvPr/>
          </p:nvSpPr>
          <p:spPr>
            <a:xfrm rot="21600000">
              <a:off x="2278307" y="2535996"/>
              <a:ext cx="4771694" cy="818087"/>
            </a:xfrm>
            <a:custGeom>
              <a:avLst/>
              <a:gdLst>
                <a:gd name="connsiteX0" fmla="*/ 0 w 4771694"/>
                <a:gd name="connsiteY0" fmla="*/ 0 h 818085"/>
                <a:gd name="connsiteX1" fmla="*/ 4362652 w 4771694"/>
                <a:gd name="connsiteY1" fmla="*/ 0 h 818085"/>
                <a:gd name="connsiteX2" fmla="*/ 4771694 w 4771694"/>
                <a:gd name="connsiteY2" fmla="*/ 409043 h 818085"/>
                <a:gd name="connsiteX3" fmla="*/ 4362652 w 4771694"/>
                <a:gd name="connsiteY3" fmla="*/ 818085 h 818085"/>
                <a:gd name="connsiteX4" fmla="*/ 0 w 4771694"/>
                <a:gd name="connsiteY4" fmla="*/ 818085 h 818085"/>
                <a:gd name="connsiteX5" fmla="*/ 0 w 4771694"/>
                <a:gd name="connsiteY5" fmla="*/ 0 h 81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1694" h="818085">
                  <a:moveTo>
                    <a:pt x="4771694" y="818084"/>
                  </a:moveTo>
                  <a:lnTo>
                    <a:pt x="409042" y="818084"/>
                  </a:lnTo>
                  <a:lnTo>
                    <a:pt x="0" y="409042"/>
                  </a:lnTo>
                  <a:lnTo>
                    <a:pt x="409042" y="1"/>
                  </a:lnTo>
                  <a:lnTo>
                    <a:pt x="4771694" y="1"/>
                  </a:lnTo>
                  <a:lnTo>
                    <a:pt x="4771694" y="818084"/>
                  </a:lnTo>
                  <a:close/>
                </a:path>
              </a:pathLst>
            </a:custGeom>
            <a:solidFill>
              <a:schemeClr val="accent1">
                <a:hueOff val="0"/>
                <a:satOff val="0"/>
                <a:lumOff val="0"/>
                <a:alpha val="23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65274" tIns="60961" rIns="113792" bIns="60961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 smtClean="0"/>
                <a:t>Dynamo DB to store the sensor reading data</a:t>
              </a:r>
              <a:endParaRPr lang="en-US" sz="1600" kern="1200" dirty="0"/>
            </a:p>
          </p:txBody>
        </p:sp>
        <p:sp>
          <p:nvSpPr>
            <p:cNvPr id="10" name="Oval 9"/>
            <p:cNvSpPr/>
            <p:nvPr/>
          </p:nvSpPr>
          <p:spPr>
            <a:xfrm>
              <a:off x="1869264" y="2535997"/>
              <a:ext cx="818085" cy="818085"/>
            </a:xfrm>
            <a:prstGeom prst="ellipse">
              <a:avLst/>
            </a:prstGeom>
            <a:blipFill rotWithShape="1">
              <a:blip r:embed="rId3" cstate="print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Freeform 10"/>
            <p:cNvSpPr/>
            <p:nvPr/>
          </p:nvSpPr>
          <p:spPr>
            <a:xfrm rot="21600000">
              <a:off x="2278307" y="3598285"/>
              <a:ext cx="4771694" cy="818087"/>
            </a:xfrm>
            <a:custGeom>
              <a:avLst/>
              <a:gdLst>
                <a:gd name="connsiteX0" fmla="*/ 0 w 4771694"/>
                <a:gd name="connsiteY0" fmla="*/ 0 h 818085"/>
                <a:gd name="connsiteX1" fmla="*/ 4362652 w 4771694"/>
                <a:gd name="connsiteY1" fmla="*/ 0 h 818085"/>
                <a:gd name="connsiteX2" fmla="*/ 4771694 w 4771694"/>
                <a:gd name="connsiteY2" fmla="*/ 409043 h 818085"/>
                <a:gd name="connsiteX3" fmla="*/ 4362652 w 4771694"/>
                <a:gd name="connsiteY3" fmla="*/ 818085 h 818085"/>
                <a:gd name="connsiteX4" fmla="*/ 0 w 4771694"/>
                <a:gd name="connsiteY4" fmla="*/ 818085 h 818085"/>
                <a:gd name="connsiteX5" fmla="*/ 0 w 4771694"/>
                <a:gd name="connsiteY5" fmla="*/ 0 h 81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1694" h="818085">
                  <a:moveTo>
                    <a:pt x="4771694" y="818084"/>
                  </a:moveTo>
                  <a:lnTo>
                    <a:pt x="409042" y="818084"/>
                  </a:lnTo>
                  <a:lnTo>
                    <a:pt x="0" y="409042"/>
                  </a:lnTo>
                  <a:lnTo>
                    <a:pt x="409042" y="1"/>
                  </a:lnTo>
                  <a:lnTo>
                    <a:pt x="4771694" y="1"/>
                  </a:lnTo>
                  <a:lnTo>
                    <a:pt x="4771694" y="818084"/>
                  </a:lnTo>
                  <a:close/>
                </a:path>
              </a:pathLst>
            </a:custGeom>
            <a:solidFill>
              <a:schemeClr val="accent1">
                <a:hueOff val="0"/>
                <a:satOff val="0"/>
                <a:lumOff val="0"/>
                <a:alpha val="19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65274" tIns="60961" rIns="113792" bIns="60961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 err="1" smtClean="0"/>
                <a:t>PostgreSQL</a:t>
              </a:r>
              <a:r>
                <a:rPr lang="en-US" sz="1600" kern="1200" dirty="0" smtClean="0"/>
                <a:t> Relational database to store the data for data other than sensor readings</a:t>
              </a:r>
              <a:endParaRPr lang="en-US" sz="1600" kern="1200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1869264" y="3598286"/>
              <a:ext cx="818085" cy="818085"/>
            </a:xfrm>
            <a:prstGeom prst="ellipse">
              <a:avLst/>
            </a:prstGeom>
            <a:blipFill rotWithShape="1">
              <a:blip r:embed="rId3" cstate="print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Freeform 12"/>
            <p:cNvSpPr/>
            <p:nvPr/>
          </p:nvSpPr>
          <p:spPr>
            <a:xfrm rot="21600000">
              <a:off x="2278307" y="4660575"/>
              <a:ext cx="4771694" cy="818086"/>
            </a:xfrm>
            <a:custGeom>
              <a:avLst/>
              <a:gdLst>
                <a:gd name="connsiteX0" fmla="*/ 0 w 4771694"/>
                <a:gd name="connsiteY0" fmla="*/ 0 h 818085"/>
                <a:gd name="connsiteX1" fmla="*/ 4362652 w 4771694"/>
                <a:gd name="connsiteY1" fmla="*/ 0 h 818085"/>
                <a:gd name="connsiteX2" fmla="*/ 4771694 w 4771694"/>
                <a:gd name="connsiteY2" fmla="*/ 409043 h 818085"/>
                <a:gd name="connsiteX3" fmla="*/ 4362652 w 4771694"/>
                <a:gd name="connsiteY3" fmla="*/ 818085 h 818085"/>
                <a:gd name="connsiteX4" fmla="*/ 0 w 4771694"/>
                <a:gd name="connsiteY4" fmla="*/ 818085 h 818085"/>
                <a:gd name="connsiteX5" fmla="*/ 0 w 4771694"/>
                <a:gd name="connsiteY5" fmla="*/ 0 h 81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1694" h="818085">
                  <a:moveTo>
                    <a:pt x="4771694" y="818084"/>
                  </a:moveTo>
                  <a:lnTo>
                    <a:pt x="409042" y="818084"/>
                  </a:lnTo>
                  <a:lnTo>
                    <a:pt x="0" y="409042"/>
                  </a:lnTo>
                  <a:lnTo>
                    <a:pt x="409042" y="1"/>
                  </a:lnTo>
                  <a:lnTo>
                    <a:pt x="4771694" y="1"/>
                  </a:lnTo>
                  <a:lnTo>
                    <a:pt x="4771694" y="81808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65274" tIns="60961" rIns="113792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smtClean="0"/>
                <a:t>jqplot is applied as the visualization tool</a:t>
              </a:r>
              <a:endParaRPr lang="en-US" sz="1600" kern="1200" dirty="0"/>
            </a:p>
          </p:txBody>
        </p:sp>
        <p:sp>
          <p:nvSpPr>
            <p:cNvPr id="14" name="Oval 13"/>
            <p:cNvSpPr/>
            <p:nvPr/>
          </p:nvSpPr>
          <p:spPr>
            <a:xfrm>
              <a:off x="1869264" y="4660576"/>
              <a:ext cx="818085" cy="818085"/>
            </a:xfrm>
            <a:prstGeom prst="ellipse">
              <a:avLst/>
            </a:prstGeom>
            <a:blipFill rotWithShape="1">
              <a:blip r:embed="rId3" cstate="print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Freeform 14"/>
            <p:cNvSpPr/>
            <p:nvPr/>
          </p:nvSpPr>
          <p:spPr>
            <a:xfrm rot="21600000">
              <a:off x="2278307" y="5722865"/>
              <a:ext cx="4771694" cy="818086"/>
            </a:xfrm>
            <a:custGeom>
              <a:avLst/>
              <a:gdLst>
                <a:gd name="connsiteX0" fmla="*/ 0 w 4771694"/>
                <a:gd name="connsiteY0" fmla="*/ 0 h 818085"/>
                <a:gd name="connsiteX1" fmla="*/ 4362652 w 4771694"/>
                <a:gd name="connsiteY1" fmla="*/ 0 h 818085"/>
                <a:gd name="connsiteX2" fmla="*/ 4771694 w 4771694"/>
                <a:gd name="connsiteY2" fmla="*/ 409043 h 818085"/>
                <a:gd name="connsiteX3" fmla="*/ 4362652 w 4771694"/>
                <a:gd name="connsiteY3" fmla="*/ 818085 h 818085"/>
                <a:gd name="connsiteX4" fmla="*/ 0 w 4771694"/>
                <a:gd name="connsiteY4" fmla="*/ 818085 h 818085"/>
                <a:gd name="connsiteX5" fmla="*/ 0 w 4771694"/>
                <a:gd name="connsiteY5" fmla="*/ 0 h 81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1694" h="818085">
                  <a:moveTo>
                    <a:pt x="4771694" y="818084"/>
                  </a:moveTo>
                  <a:lnTo>
                    <a:pt x="409042" y="818084"/>
                  </a:lnTo>
                  <a:lnTo>
                    <a:pt x="0" y="409042"/>
                  </a:lnTo>
                  <a:lnTo>
                    <a:pt x="409042" y="1"/>
                  </a:lnTo>
                  <a:lnTo>
                    <a:pt x="4771694" y="1"/>
                  </a:lnTo>
                  <a:lnTo>
                    <a:pt x="4771694" y="81808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65274" tIns="60961" rIns="113792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smtClean="0"/>
                <a:t>Rails application to serve the functionality of SDS</a:t>
              </a:r>
              <a:endParaRPr lang="en-US" sz="1600" kern="1200" dirty="0"/>
            </a:p>
          </p:txBody>
        </p:sp>
        <p:sp>
          <p:nvSpPr>
            <p:cNvPr id="16" name="Oval 15"/>
            <p:cNvSpPr/>
            <p:nvPr/>
          </p:nvSpPr>
          <p:spPr>
            <a:xfrm>
              <a:off x="1869264" y="5722866"/>
              <a:ext cx="818085" cy="818085"/>
            </a:xfrm>
            <a:prstGeom prst="ellipse">
              <a:avLst/>
            </a:prstGeom>
            <a:blipFill rotWithShape="1">
              <a:blip r:embed="rId3" cstate="print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29" name="Picture 5" descr="C:\Users\David\Desktop\rail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003" y="5794939"/>
            <a:ext cx="515252" cy="636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David\Desktop\postgres.png"/>
          <p:cNvPicPr>
            <a:picLocks noChangeAspect="1" noChangeArrowheads="1"/>
          </p:cNvPicPr>
          <p:nvPr/>
        </p:nvPicPr>
        <p:blipFill>
          <a:blip r:embed="rId5" cstate="print">
            <a:alphaModFix amt="2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98995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6583" y="3703292"/>
            <a:ext cx="661122" cy="68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dataversity.net/wp-content/uploads/2012/01/dynamo.jpg"/>
          <p:cNvPicPr>
            <a:picLocks noChangeAspect="1" noChangeArrowheads="1"/>
          </p:cNvPicPr>
          <p:nvPr/>
        </p:nvPicPr>
        <p:blipFill rotWithShape="1">
          <a:blip r:embed="rId7" cstate="print">
            <a:alphaModFix amt="2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9066" b="77821" l="4280" r="9610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942" b="19115"/>
          <a:stretch/>
        </p:blipFill>
        <p:spPr bwMode="auto">
          <a:xfrm>
            <a:off x="1826470" y="2590598"/>
            <a:ext cx="884754" cy="60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0" descr="data:image/jpeg;base64,/9j/4AAQSkZJRgABAQAAAQABAAD/2wCEAAkGBhQSEBMREhQQDxEWFhwTFBUXFhgZFRYUGhQWFxUZFxsXJzIeFyUmHx4eJDshJSc1MSw4FyAxNTwqNTIrLCkBCQoKDQsNGQ4OGTUkHiQzNTU1NTE1NTUpNTU1NTA1NTU1MzU1NTU1NTU2KjU2NTU1NDUzNCw0MDA2NDIpNTIxNf/AABEIAFAAUAMBIgACEQEDEQH/xAAbAAABBQEBAAAAAAAAAAAAAAAAAQIDBAUGB//EADMQAAIABAMGBgECBwEAAAAAAAECAAMEERIUIQUGIjFRkQcTQVJhcbGB8DVCYnJzksEy/8QAGQEBAAIDAAAAAAAAAAAAAAAAAAMEAQIF/8QAJREAAwACAAUDBQAAAAAAAAAAAAECAxEEEiExUUFhgRMiMqHw/9oADAMBAAIRAxEAPwD0feLecq5lSjYjR29b9B0t1jnG2gxNyzE/3GMibWEsSTckkk/JOsNzMAbGeb3N3MGeb3N3MY2ZhczAGxnm9zdzBnm9zdzGPmYTMwBs55vc3cwZ5vc3cxj5mDMwBsrtBgbhmB+zHQ7vbzkuJU03xaKx539Aet44TMw+XWEMCDYggg9CDpAGO1VqfuEzUQbKoJlTO8qVhL6txNhFhz1MU5s0qxU81JU/YNjAGnmoM1GTmYsUUtprYEte19TbQRrVzEuqekjaZdPS7l7NQZqFOwJ/9H+0UXkOJglMMLkgAH55axDHFYMm+S0/kkrBlj8paLuagzUUKxWlOUe2Ia6G41iDMxNNK0ql9GRUnL0zWzUKtVqIyknEkAakmwHUnlEk7EjYXBVtNDGeZb5d9Rp62P8ADrZSVlfl52IyyjtwmzXW1tYvbm7sJWVVQrs0umpyxmEc7BmCi/poCb/EN8HP4sP8cz/kTbh7yyKerrpFSfLk1JdC/opDuNegIY6xkwaGwpGyq6rWnlS6mRzKEvdZwUEkEHiQ2106RUFCkja1RIlgiWgIUEkm2FTzPPnFzcrdKRS7Uks1bT1Ju3kJJJZmujcUy2iAC/qdYz9rVSS9vVjOyotyLsbC+BIp8cm+GtLwWeEaWeG/JWqth1LT3ZOFSxYNjtp6aDX9Is7Xq1NXSoCC6txW9L2tfsdI5LbW02NRNKTXKFzhs7YbfEQ7DnhamSzNZQ4JJOg+TFJcLkqJy5Gvtl6SWu69S0+IiacQu7W234Z0+1KMzq8ygbaAk9AFF4bMn0STfIKOSGwGZi/mvb8xXqduS5e0zOBDyioQsutgVFyLc7GFnbAkvPNQKmSJJfGRfiBuCV/fWIJdTMTldTPIta33+PX2JGk6pwk3zPe9diQUyU1aktw0wMVMog2sS1gW62hm+tYgm+WFYTeAl78OHpaKm2dvJMrZU1bmVLKi/UBrsf30ibe+TLmMKmXOluOFMANz9xJjV/Xw5M29uffv0/maW4+lkjHrSf6G7t79TKBJiyZNO0xmYicykzFuALA9NL2+Y5qY5YljqSSSepJuYfMGp+z+YbaO4csvbu7aajqZdSiq7SySFa+E3UrrbX1hu3trtVVM2pdVRphxELewNgNL6+kU7QWgBkEPtBaAGQWh9oLQAyFQaj7H5h1oVBqPsfmAJ6iQVdlYFWVipB5ggkEH9Yjwx6p4l+HE0znrKVDNV+KbLUcYfQFlUf8AoHmQNeZjzOZTMpKsrqwNiCpBB9QQdRAFfDBhibyj0PaDyj0PaAIcMGGJvKPQ9oPKPQ9oAhwwYYm8o9D2g8o9D2gCHDEkiSWZVUEsWCgDUkkgADrrEkumZiFVWZibABSST6AAamPSvDfw2m+clXVIZSJxy5bXDs4PCzLzUDnY89IA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12" descr="data:image/jpeg;base64,/9j/4AAQSkZJRgABAQAAAQABAAD/2wCEAAkGBhQSEBMREhQQDxEWFhwTFBUXFhgZFRYUGhQWFxUZFxsXJzIeFyUmHx4eJDshJSc1MSw4FyAxNTwqNTIrLCkBCQoKDQsNGQ4OGTUkHiQzNTU1NTE1NTUpNTU1NTA1NTU1MzU1NTU1NTU2KjU2NTU1NDUzNCw0MDA2NDIpNTIxNf/AABEIAFAAUAMBIgACEQEDEQH/xAAbAAABBQEBAAAAAAAAAAAAAAAAAQIDBAUGB//EADMQAAIABAMGBgECBwEAAAAAAAECAAMEERIUIQUGIjFRkQcTQVJhcbGB8DVCYnJzksEy/8QAGQEBAAIDAAAAAAAAAAAAAAAAAAMEAQIF/8QAJREAAwACAAUDBQAAAAAAAAAAAAECAxEEEiExUUFhgRMiMqHw/9oADAMBAAIRAxEAPwD0feLecq5lSjYjR29b9B0t1jnG2gxNyzE/3GMibWEsSTckkk/JOsNzMAbGeb3N3MGeb3N3MY2ZhczAGxnm9zdzBnm9zdzGPmYTMwBs55vc3cwZ5vc3cxj5mDMwBsrtBgbhmB+zHQ7vbzkuJU03xaKx539Aet44TMw+XWEMCDYggg9CDpAGO1VqfuEzUQbKoJlTO8qVhL6txNhFhz1MU5s0qxU81JU/YNjAGnmoM1GTmYsUUtprYEte19TbQRrVzEuqekjaZdPS7l7NQZqFOwJ/9H+0UXkOJglMMLkgAH55axDHFYMm+S0/kkrBlj8paLuagzUUKxWlOUe2Ia6G41iDMxNNK0ql9GRUnL0zWzUKtVqIyknEkAakmwHUnlEk7EjYXBVtNDGeZb5d9Rp62P8ADrZSVlfl52IyyjtwmzXW1tYvbm7sJWVVQrs0umpyxmEc7BmCi/poCb/EN8HP4sP8cz/kTbh7yyKerrpFSfLk1JdC/opDuNegIY6xkwaGwpGyq6rWnlS6mRzKEvdZwUEkEHiQ2106RUFCkja1RIlgiWgIUEkm2FTzPPnFzcrdKRS7Uks1bT1Ju3kJJJZmujcUy2iAC/qdYz9rVSS9vVjOyotyLsbC+BIp8cm+GtLwWeEaWeG/JWqth1LT3ZOFSxYNjtp6aDX9Is7Xq1NXSoCC6txW9L2tfsdI5LbW02NRNKTXKFzhs7YbfEQ7DnhamSzNZQ4JJOg+TFJcLkqJy5Gvtl6SWu69S0+IiacQu7W234Z0+1KMzq8ygbaAk9AFF4bMn0STfIKOSGwGZi/mvb8xXqduS5e0zOBDyioQsutgVFyLc7GFnbAkvPNQKmSJJfGRfiBuCV/fWIJdTMTldTPIta33+PX2JGk6pwk3zPe9diQUyU1aktw0wMVMog2sS1gW62hm+tYgm+WFYTeAl78OHpaKm2dvJMrZU1bmVLKi/UBrsf30ibe+TLmMKmXOluOFMANz9xJjV/Xw5M29uffv0/maW4+lkjHrSf6G7t79TKBJiyZNO0xmYicykzFuALA9NL2+Y5qY5YljqSSSepJuYfMGp+z+YbaO4csvbu7aajqZdSiq7SySFa+E3UrrbX1hu3trtVVM2pdVRphxELewNgNL6+kU7QWgBkEPtBaAGQWh9oLQAyFQaj7H5h1oVBqPsfmAJ6iQVdlYFWVipB5ggkEH9Yjwx6p4l+HE0znrKVDNV+KbLUcYfQFlUf8AoHmQNeZjzOZTMpKsrqwNiCpBB9QQdRAFfDBhibyj0PaDyj0PaAIcMGGJvKPQ9oPKPQ9oAhwwYYm8o9D2g8o9D2gCHDEkiSWZVUEsWCgDUkkgADrrEkumZiFVWZibABSST6AAamPSvDfw2m+clXVIZSJxy5bXDs4PCzLzUDnY89IA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8" name="Picture 14" descr="http://www.softaculous.com/images/softimages/346__logo.gif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741" y="4801712"/>
            <a:ext cx="543877" cy="543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0375" y="1738868"/>
            <a:ext cx="2612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Proposed Application</a:t>
            </a:r>
            <a:endParaRPr lang="en-US" dirty="0"/>
          </a:p>
        </p:txBody>
      </p:sp>
      <p:sp>
        <p:nvSpPr>
          <p:cNvPr id="21" name="Freeform 20"/>
          <p:cNvSpPr/>
          <p:nvPr/>
        </p:nvSpPr>
        <p:spPr>
          <a:xfrm>
            <a:off x="2267255" y="3110852"/>
            <a:ext cx="4771694" cy="818086"/>
          </a:xfrm>
          <a:custGeom>
            <a:avLst/>
            <a:gdLst>
              <a:gd name="connsiteX0" fmla="*/ 0 w 4771694"/>
              <a:gd name="connsiteY0" fmla="*/ 0 h 818085"/>
              <a:gd name="connsiteX1" fmla="*/ 4362652 w 4771694"/>
              <a:gd name="connsiteY1" fmla="*/ 0 h 818085"/>
              <a:gd name="connsiteX2" fmla="*/ 4771694 w 4771694"/>
              <a:gd name="connsiteY2" fmla="*/ 409043 h 818085"/>
              <a:gd name="connsiteX3" fmla="*/ 4362652 w 4771694"/>
              <a:gd name="connsiteY3" fmla="*/ 818085 h 818085"/>
              <a:gd name="connsiteX4" fmla="*/ 0 w 4771694"/>
              <a:gd name="connsiteY4" fmla="*/ 818085 h 818085"/>
              <a:gd name="connsiteX5" fmla="*/ 0 w 4771694"/>
              <a:gd name="connsiteY5" fmla="*/ 0 h 818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71694" h="818085">
                <a:moveTo>
                  <a:pt x="4771694" y="818084"/>
                </a:moveTo>
                <a:lnTo>
                  <a:pt x="409042" y="818084"/>
                </a:lnTo>
                <a:lnTo>
                  <a:pt x="0" y="409042"/>
                </a:lnTo>
                <a:lnTo>
                  <a:pt x="409042" y="1"/>
                </a:lnTo>
                <a:lnTo>
                  <a:pt x="4771694" y="1"/>
                </a:lnTo>
                <a:lnTo>
                  <a:pt x="4771694" y="818084"/>
                </a:lnTo>
                <a:close/>
              </a:path>
            </a:pathLst>
          </a:cu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565274" tIns="60961" rIns="113792" bIns="60960" numCol="1" spcCol="1270" anchor="ctr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kern="1200" dirty="0" smtClean="0"/>
              <a:t>In-memory database solution for accelerated analytics</a:t>
            </a:r>
            <a:endParaRPr lang="en-US" sz="1600" kern="1200" dirty="0"/>
          </a:p>
        </p:txBody>
      </p:sp>
      <p:sp>
        <p:nvSpPr>
          <p:cNvPr id="22" name="Oval 21"/>
          <p:cNvSpPr/>
          <p:nvPr/>
        </p:nvSpPr>
        <p:spPr>
          <a:xfrm>
            <a:off x="1896312" y="3110853"/>
            <a:ext cx="818085" cy="81808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17" name="Picture 16" descr="hana.jpg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1262" b="60465" l="23824" r="72206">
                        <a14:foregroundMark x1="70735" y1="53821" x2="49265" y2="54153"/>
                        <a14:foregroundMark x1="43529" y1="56478" x2="46471" y2="578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28" t="19436" r="27206" b="37707"/>
          <a:stretch/>
        </p:blipFill>
        <p:spPr>
          <a:xfrm>
            <a:off x="1934541" y="3370808"/>
            <a:ext cx="756820" cy="28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682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869264" y="2535996"/>
            <a:ext cx="5180737" cy="4004955"/>
            <a:chOff x="1869264" y="2535996"/>
            <a:chExt cx="5180737" cy="4004955"/>
          </a:xfrm>
        </p:grpSpPr>
        <p:sp>
          <p:nvSpPr>
            <p:cNvPr id="9" name="Freeform 8"/>
            <p:cNvSpPr/>
            <p:nvPr/>
          </p:nvSpPr>
          <p:spPr>
            <a:xfrm rot="21600000">
              <a:off x="2278307" y="2535996"/>
              <a:ext cx="4771694" cy="818087"/>
            </a:xfrm>
            <a:custGeom>
              <a:avLst/>
              <a:gdLst>
                <a:gd name="connsiteX0" fmla="*/ 0 w 4771694"/>
                <a:gd name="connsiteY0" fmla="*/ 0 h 818085"/>
                <a:gd name="connsiteX1" fmla="*/ 4362652 w 4771694"/>
                <a:gd name="connsiteY1" fmla="*/ 0 h 818085"/>
                <a:gd name="connsiteX2" fmla="*/ 4771694 w 4771694"/>
                <a:gd name="connsiteY2" fmla="*/ 409043 h 818085"/>
                <a:gd name="connsiteX3" fmla="*/ 4362652 w 4771694"/>
                <a:gd name="connsiteY3" fmla="*/ 818085 h 818085"/>
                <a:gd name="connsiteX4" fmla="*/ 0 w 4771694"/>
                <a:gd name="connsiteY4" fmla="*/ 818085 h 818085"/>
                <a:gd name="connsiteX5" fmla="*/ 0 w 4771694"/>
                <a:gd name="connsiteY5" fmla="*/ 0 h 81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1694" h="818085">
                  <a:moveTo>
                    <a:pt x="4771694" y="818084"/>
                  </a:moveTo>
                  <a:lnTo>
                    <a:pt x="409042" y="818084"/>
                  </a:lnTo>
                  <a:lnTo>
                    <a:pt x="0" y="409042"/>
                  </a:lnTo>
                  <a:lnTo>
                    <a:pt x="409042" y="1"/>
                  </a:lnTo>
                  <a:lnTo>
                    <a:pt x="4771694" y="1"/>
                  </a:lnTo>
                  <a:lnTo>
                    <a:pt x="4771694" y="818084"/>
                  </a:lnTo>
                  <a:close/>
                </a:path>
              </a:pathLst>
            </a:custGeom>
            <a:solidFill>
              <a:schemeClr val="accent1">
                <a:hueOff val="0"/>
                <a:satOff val="0"/>
                <a:lumOff val="0"/>
                <a:alpha val="23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65274" tIns="60961" rIns="113792" bIns="60961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 smtClean="0"/>
                <a:t>Dynamo DB to store the sensor reading data</a:t>
              </a:r>
              <a:endParaRPr lang="en-US" sz="1600" kern="1200" dirty="0"/>
            </a:p>
          </p:txBody>
        </p:sp>
        <p:sp>
          <p:nvSpPr>
            <p:cNvPr id="10" name="Oval 9"/>
            <p:cNvSpPr/>
            <p:nvPr/>
          </p:nvSpPr>
          <p:spPr>
            <a:xfrm>
              <a:off x="1869264" y="2535997"/>
              <a:ext cx="818085" cy="818085"/>
            </a:xfrm>
            <a:prstGeom prst="ellipse">
              <a:avLst/>
            </a:prstGeom>
            <a:blipFill rotWithShape="1">
              <a:blip r:embed="rId3" cstate="print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Freeform 10"/>
            <p:cNvSpPr/>
            <p:nvPr/>
          </p:nvSpPr>
          <p:spPr>
            <a:xfrm rot="21600000">
              <a:off x="2278307" y="3598285"/>
              <a:ext cx="4771694" cy="818087"/>
            </a:xfrm>
            <a:custGeom>
              <a:avLst/>
              <a:gdLst>
                <a:gd name="connsiteX0" fmla="*/ 0 w 4771694"/>
                <a:gd name="connsiteY0" fmla="*/ 0 h 818085"/>
                <a:gd name="connsiteX1" fmla="*/ 4362652 w 4771694"/>
                <a:gd name="connsiteY1" fmla="*/ 0 h 818085"/>
                <a:gd name="connsiteX2" fmla="*/ 4771694 w 4771694"/>
                <a:gd name="connsiteY2" fmla="*/ 409043 h 818085"/>
                <a:gd name="connsiteX3" fmla="*/ 4362652 w 4771694"/>
                <a:gd name="connsiteY3" fmla="*/ 818085 h 818085"/>
                <a:gd name="connsiteX4" fmla="*/ 0 w 4771694"/>
                <a:gd name="connsiteY4" fmla="*/ 818085 h 818085"/>
                <a:gd name="connsiteX5" fmla="*/ 0 w 4771694"/>
                <a:gd name="connsiteY5" fmla="*/ 0 h 81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1694" h="818085">
                  <a:moveTo>
                    <a:pt x="4771694" y="818084"/>
                  </a:moveTo>
                  <a:lnTo>
                    <a:pt x="409042" y="818084"/>
                  </a:lnTo>
                  <a:lnTo>
                    <a:pt x="0" y="409042"/>
                  </a:lnTo>
                  <a:lnTo>
                    <a:pt x="409042" y="1"/>
                  </a:lnTo>
                  <a:lnTo>
                    <a:pt x="4771694" y="1"/>
                  </a:lnTo>
                  <a:lnTo>
                    <a:pt x="4771694" y="818084"/>
                  </a:lnTo>
                  <a:close/>
                </a:path>
              </a:pathLst>
            </a:custGeom>
            <a:solidFill>
              <a:schemeClr val="accent1">
                <a:hueOff val="0"/>
                <a:satOff val="0"/>
                <a:lumOff val="0"/>
                <a:alpha val="19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65274" tIns="60961" rIns="113792" bIns="60961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 err="1" smtClean="0"/>
                <a:t>PostgreSQL</a:t>
              </a:r>
              <a:r>
                <a:rPr lang="en-US" sz="1600" kern="1200" dirty="0" smtClean="0"/>
                <a:t> Relational database to store the data for data other than sensor readings</a:t>
              </a:r>
              <a:endParaRPr lang="en-US" sz="1600" kern="1200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1869264" y="3598286"/>
              <a:ext cx="818085" cy="818085"/>
            </a:xfrm>
            <a:prstGeom prst="ellipse">
              <a:avLst/>
            </a:prstGeom>
            <a:blipFill rotWithShape="1">
              <a:blip r:embed="rId3" cstate="print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Freeform 12"/>
            <p:cNvSpPr/>
            <p:nvPr/>
          </p:nvSpPr>
          <p:spPr>
            <a:xfrm rot="21600000">
              <a:off x="2278307" y="4660575"/>
              <a:ext cx="4771694" cy="818086"/>
            </a:xfrm>
            <a:custGeom>
              <a:avLst/>
              <a:gdLst>
                <a:gd name="connsiteX0" fmla="*/ 0 w 4771694"/>
                <a:gd name="connsiteY0" fmla="*/ 0 h 818085"/>
                <a:gd name="connsiteX1" fmla="*/ 4362652 w 4771694"/>
                <a:gd name="connsiteY1" fmla="*/ 0 h 818085"/>
                <a:gd name="connsiteX2" fmla="*/ 4771694 w 4771694"/>
                <a:gd name="connsiteY2" fmla="*/ 409043 h 818085"/>
                <a:gd name="connsiteX3" fmla="*/ 4362652 w 4771694"/>
                <a:gd name="connsiteY3" fmla="*/ 818085 h 818085"/>
                <a:gd name="connsiteX4" fmla="*/ 0 w 4771694"/>
                <a:gd name="connsiteY4" fmla="*/ 818085 h 818085"/>
                <a:gd name="connsiteX5" fmla="*/ 0 w 4771694"/>
                <a:gd name="connsiteY5" fmla="*/ 0 h 81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1694" h="818085">
                  <a:moveTo>
                    <a:pt x="4771694" y="818084"/>
                  </a:moveTo>
                  <a:lnTo>
                    <a:pt x="409042" y="818084"/>
                  </a:lnTo>
                  <a:lnTo>
                    <a:pt x="0" y="409042"/>
                  </a:lnTo>
                  <a:lnTo>
                    <a:pt x="409042" y="1"/>
                  </a:lnTo>
                  <a:lnTo>
                    <a:pt x="4771694" y="1"/>
                  </a:lnTo>
                  <a:lnTo>
                    <a:pt x="4771694" y="81808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65274" tIns="60961" rIns="113792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smtClean="0"/>
                <a:t>jqplot is applied as the visualization tool</a:t>
              </a:r>
              <a:endParaRPr lang="en-US" sz="1600" kern="1200" dirty="0"/>
            </a:p>
          </p:txBody>
        </p:sp>
        <p:sp>
          <p:nvSpPr>
            <p:cNvPr id="14" name="Oval 13"/>
            <p:cNvSpPr/>
            <p:nvPr/>
          </p:nvSpPr>
          <p:spPr>
            <a:xfrm>
              <a:off x="1869264" y="4660576"/>
              <a:ext cx="818085" cy="818085"/>
            </a:xfrm>
            <a:prstGeom prst="ellipse">
              <a:avLst/>
            </a:prstGeom>
            <a:blipFill rotWithShape="1">
              <a:blip r:embed="rId3" cstate="print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Freeform 14"/>
            <p:cNvSpPr/>
            <p:nvPr/>
          </p:nvSpPr>
          <p:spPr>
            <a:xfrm rot="21600000">
              <a:off x="2278307" y="5722865"/>
              <a:ext cx="4771694" cy="818086"/>
            </a:xfrm>
            <a:custGeom>
              <a:avLst/>
              <a:gdLst>
                <a:gd name="connsiteX0" fmla="*/ 0 w 4771694"/>
                <a:gd name="connsiteY0" fmla="*/ 0 h 818085"/>
                <a:gd name="connsiteX1" fmla="*/ 4362652 w 4771694"/>
                <a:gd name="connsiteY1" fmla="*/ 0 h 818085"/>
                <a:gd name="connsiteX2" fmla="*/ 4771694 w 4771694"/>
                <a:gd name="connsiteY2" fmla="*/ 409043 h 818085"/>
                <a:gd name="connsiteX3" fmla="*/ 4362652 w 4771694"/>
                <a:gd name="connsiteY3" fmla="*/ 818085 h 818085"/>
                <a:gd name="connsiteX4" fmla="*/ 0 w 4771694"/>
                <a:gd name="connsiteY4" fmla="*/ 818085 h 818085"/>
                <a:gd name="connsiteX5" fmla="*/ 0 w 4771694"/>
                <a:gd name="connsiteY5" fmla="*/ 0 h 81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1694" h="818085">
                  <a:moveTo>
                    <a:pt x="4771694" y="818084"/>
                  </a:moveTo>
                  <a:lnTo>
                    <a:pt x="409042" y="818084"/>
                  </a:lnTo>
                  <a:lnTo>
                    <a:pt x="0" y="409042"/>
                  </a:lnTo>
                  <a:lnTo>
                    <a:pt x="409042" y="1"/>
                  </a:lnTo>
                  <a:lnTo>
                    <a:pt x="4771694" y="1"/>
                  </a:lnTo>
                  <a:lnTo>
                    <a:pt x="4771694" y="81808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65274" tIns="60961" rIns="113792" bIns="6096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dirty="0"/>
                <a:t>No Native support for SAP HANA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1869264" y="5722866"/>
              <a:ext cx="818085" cy="818085"/>
            </a:xfrm>
            <a:prstGeom prst="ellipse">
              <a:avLst/>
            </a:prstGeom>
            <a:blipFill rotWithShape="1">
              <a:blip r:embed="rId3" cstate="print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29" name="Picture 5" descr="C:\Users\David\Desktop\rail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003" y="5794939"/>
            <a:ext cx="515252" cy="636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David\Desktop\postgres.png"/>
          <p:cNvPicPr>
            <a:picLocks noChangeAspect="1" noChangeArrowheads="1"/>
          </p:cNvPicPr>
          <p:nvPr/>
        </p:nvPicPr>
        <p:blipFill>
          <a:blip r:embed="rId5" cstate="print">
            <a:alphaModFix amt="2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98995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6583" y="3703292"/>
            <a:ext cx="661122" cy="68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dataversity.net/wp-content/uploads/2012/01/dynamo.jpg"/>
          <p:cNvPicPr>
            <a:picLocks noChangeAspect="1" noChangeArrowheads="1"/>
          </p:cNvPicPr>
          <p:nvPr/>
        </p:nvPicPr>
        <p:blipFill rotWithShape="1">
          <a:blip r:embed="rId7" cstate="print">
            <a:alphaModFix amt="2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9066" b="77821" l="4280" r="9610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942" b="19115"/>
          <a:stretch/>
        </p:blipFill>
        <p:spPr bwMode="auto">
          <a:xfrm>
            <a:off x="1826470" y="2590598"/>
            <a:ext cx="884754" cy="60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0" descr="data:image/jpeg;base64,/9j/4AAQSkZJRgABAQAAAQABAAD/2wCEAAkGBhQSEBMREhQQDxEWFhwTFBUXFhgZFRYUGhQWFxUZFxsXJzIeFyUmHx4eJDshJSc1MSw4FyAxNTwqNTIrLCkBCQoKDQsNGQ4OGTUkHiQzNTU1NTE1NTUpNTU1NTA1NTU1MzU1NTU1NTU2KjU2NTU1NDUzNCw0MDA2NDIpNTIxNf/AABEIAFAAUAMBIgACEQEDEQH/xAAbAAABBQEBAAAAAAAAAAAAAAAAAQIDBAUGB//EADMQAAIABAMGBgECBwEAAAAAAAECAAMEERIUIQUGIjFRkQcTQVJhcbGB8DVCYnJzksEy/8QAGQEBAAIDAAAAAAAAAAAAAAAAAAMEAQIF/8QAJREAAwACAAUDBQAAAAAAAAAAAAECAxEEEiExUUFhgRMiMqHw/9oADAMBAAIRAxEAPwD0feLecq5lSjYjR29b9B0t1jnG2gxNyzE/3GMibWEsSTckkk/JOsNzMAbGeb3N3MGeb3N3MY2ZhczAGxnm9zdzBnm9zdzGPmYTMwBs55vc3cwZ5vc3cxj5mDMwBsrtBgbhmB+zHQ7vbzkuJU03xaKx539Aet44TMw+XWEMCDYggg9CDpAGO1VqfuEzUQbKoJlTO8qVhL6txNhFhz1MU5s0qxU81JU/YNjAGnmoM1GTmYsUUtprYEte19TbQRrVzEuqekjaZdPS7l7NQZqFOwJ/9H+0UXkOJglMMLkgAH55axDHFYMm+S0/kkrBlj8paLuagzUUKxWlOUe2Ia6G41iDMxNNK0ql9GRUnL0zWzUKtVqIyknEkAakmwHUnlEk7EjYXBVtNDGeZb5d9Rp62P8ADrZSVlfl52IyyjtwmzXW1tYvbm7sJWVVQrs0umpyxmEc7BmCi/poCb/EN8HP4sP8cz/kTbh7yyKerrpFSfLk1JdC/opDuNegIY6xkwaGwpGyq6rWnlS6mRzKEvdZwUEkEHiQ2106RUFCkja1RIlgiWgIUEkm2FTzPPnFzcrdKRS7Uks1bT1Ju3kJJJZmujcUy2iAC/qdYz9rVSS9vVjOyotyLsbC+BIp8cm+GtLwWeEaWeG/JWqth1LT3ZOFSxYNjtp6aDX9Is7Xq1NXSoCC6txW9L2tfsdI5LbW02NRNKTXKFzhs7YbfEQ7DnhamSzNZQ4JJOg+TFJcLkqJy5Gvtl6SWu69S0+IiacQu7W234Z0+1KMzq8ygbaAk9AFF4bMn0STfIKOSGwGZi/mvb8xXqduS5e0zOBDyioQsutgVFyLc7GFnbAkvPNQKmSJJfGRfiBuCV/fWIJdTMTldTPIta33+PX2JGk6pwk3zPe9diQUyU1aktw0wMVMog2sS1gW62hm+tYgm+WFYTeAl78OHpaKm2dvJMrZU1bmVLKi/UBrsf30ibe+TLmMKmXOluOFMANz9xJjV/Xw5M29uffv0/maW4+lkjHrSf6G7t79TKBJiyZNO0xmYicykzFuALA9NL2+Y5qY5YljqSSSepJuYfMGp+z+YbaO4csvbu7aajqZdSiq7SySFa+E3UrrbX1hu3trtVVM2pdVRphxELewNgNL6+kU7QWgBkEPtBaAGQWh9oLQAyFQaj7H5h1oVBqPsfmAJ6iQVdlYFWVipB5ggkEH9Yjwx6p4l+HE0znrKVDNV+KbLUcYfQFlUf8AoHmQNeZjzOZTMpKsrqwNiCpBB9QQdRAFfDBhibyj0PaDyj0PaAIcMGGJvKPQ9oPKPQ9oAhwwYYm8o9D2g8o9D2gCHDEkiSWZVUEsWCgDUkkgADrrEkumZiFVWZibABSST6AAamPSvDfw2m+clXVIZSJxy5bXDs4PCzLzUDnY89IA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12" descr="data:image/jpeg;base64,/9j/4AAQSkZJRgABAQAAAQABAAD/2wCEAAkGBhQSEBMREhQQDxEWFhwTFBUXFhgZFRYUGhQWFxUZFxsXJzIeFyUmHx4eJDshJSc1MSw4FyAxNTwqNTIrLCkBCQoKDQsNGQ4OGTUkHiQzNTU1NTE1NTUpNTU1NTA1NTU1MzU1NTU1NTU2KjU2NTU1NDUzNCw0MDA2NDIpNTIxNf/AABEIAFAAUAMBIgACEQEDEQH/xAAbAAABBQEBAAAAAAAAAAAAAAAAAQIDBAUGB//EADMQAAIABAMGBgECBwEAAAAAAAECAAMEERIUIQUGIjFRkQcTQVJhcbGB8DVCYnJzksEy/8QAGQEBAAIDAAAAAAAAAAAAAAAAAAMEAQIF/8QAJREAAwACAAUDBQAAAAAAAAAAAAECAxEEEiExUUFhgRMiMqHw/9oADAMBAAIRAxEAPwD0feLecq5lSjYjR29b9B0t1jnG2gxNyzE/3GMibWEsSTckkk/JOsNzMAbGeb3N3MGeb3N3MY2ZhczAGxnm9zdzBnm9zdzGPmYTMwBs55vc3cwZ5vc3cxj5mDMwBsrtBgbhmB+zHQ7vbzkuJU03xaKx539Aet44TMw+XWEMCDYggg9CDpAGO1VqfuEzUQbKoJlTO8qVhL6txNhFhz1MU5s0qxU81JU/YNjAGnmoM1GTmYsUUtprYEte19TbQRrVzEuqekjaZdPS7l7NQZqFOwJ/9H+0UXkOJglMMLkgAH55axDHFYMm+S0/kkrBlj8paLuagzUUKxWlOUe2Ia6G41iDMxNNK0ql9GRUnL0zWzUKtVqIyknEkAakmwHUnlEk7EjYXBVtNDGeZb5d9Rp62P8ADrZSVlfl52IyyjtwmzXW1tYvbm7sJWVVQrs0umpyxmEc7BmCi/poCb/EN8HP4sP8cz/kTbh7yyKerrpFSfLk1JdC/opDuNegIY6xkwaGwpGyq6rWnlS6mRzKEvdZwUEkEHiQ2106RUFCkja1RIlgiWgIUEkm2FTzPPnFzcrdKRS7Uks1bT1Ju3kJJJZmujcUy2iAC/qdYz9rVSS9vVjOyotyLsbC+BIp8cm+GtLwWeEaWeG/JWqth1LT3ZOFSxYNjtp6aDX9Is7Xq1NXSoCC6txW9L2tfsdI5LbW02NRNKTXKFzhs7YbfEQ7DnhamSzNZQ4JJOg+TFJcLkqJy5Gvtl6SWu69S0+IiacQu7W234Z0+1KMzq8ygbaAk9AFF4bMn0STfIKOSGwGZi/mvb8xXqduS5e0zOBDyioQsutgVFyLc7GFnbAkvPNQKmSJJfGRfiBuCV/fWIJdTMTldTPIta33+PX2JGk6pwk3zPe9diQUyU1aktw0wMVMog2sS1gW62hm+tYgm+WFYTeAl78OHpaKm2dvJMrZU1bmVLKi/UBrsf30ibe+TLmMKmXOluOFMANz9xJjV/Xw5M29uffv0/maW4+lkjHrSf6G7t79TKBJiyZNO0xmYicykzFuALA9NL2+Y5qY5YljqSSSepJuYfMGp+z+YbaO4csvbu7aajqZdSiq7SySFa+E3UrrbX1hu3trtVVM2pdVRphxELewNgNL6+kU7QWgBkEPtBaAGQWh9oLQAyFQaj7H5h1oVBqPsfmAJ6iQVdlYFWVipB5ggkEH9Yjwx6p4l+HE0znrKVDNV+KbLUcYfQFlUf8AoHmQNeZjzOZTMpKsrqwNiCpBB9QQdRAFfDBhibyj0PaDyj0PaAIcMGGJvKPQ9oPKPQ9oAhwwYYm8o9D2g8o9D2gCHDEkiSWZVUEsWCgDUkkgADrrEkumZiFVWZibABSST6AAamPSvDfw2m+clXVIZSJxy5bXDs4PCzLzUDnY89IA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8" name="Picture 14" descr="http://www.softaculous.com/images/softimages/346__logo.gif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741" y="4801712"/>
            <a:ext cx="543877" cy="543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0375" y="1738868"/>
            <a:ext cx="2612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Proposed Application</a:t>
            </a:r>
            <a:endParaRPr lang="en-US" dirty="0"/>
          </a:p>
        </p:txBody>
      </p:sp>
      <p:sp>
        <p:nvSpPr>
          <p:cNvPr id="21" name="Freeform 20"/>
          <p:cNvSpPr/>
          <p:nvPr/>
        </p:nvSpPr>
        <p:spPr>
          <a:xfrm>
            <a:off x="2267255" y="3110852"/>
            <a:ext cx="4771694" cy="818086"/>
          </a:xfrm>
          <a:custGeom>
            <a:avLst/>
            <a:gdLst>
              <a:gd name="connsiteX0" fmla="*/ 0 w 4771694"/>
              <a:gd name="connsiteY0" fmla="*/ 0 h 818085"/>
              <a:gd name="connsiteX1" fmla="*/ 4362652 w 4771694"/>
              <a:gd name="connsiteY1" fmla="*/ 0 h 818085"/>
              <a:gd name="connsiteX2" fmla="*/ 4771694 w 4771694"/>
              <a:gd name="connsiteY2" fmla="*/ 409043 h 818085"/>
              <a:gd name="connsiteX3" fmla="*/ 4362652 w 4771694"/>
              <a:gd name="connsiteY3" fmla="*/ 818085 h 818085"/>
              <a:gd name="connsiteX4" fmla="*/ 0 w 4771694"/>
              <a:gd name="connsiteY4" fmla="*/ 818085 h 818085"/>
              <a:gd name="connsiteX5" fmla="*/ 0 w 4771694"/>
              <a:gd name="connsiteY5" fmla="*/ 0 h 818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71694" h="818085">
                <a:moveTo>
                  <a:pt x="4771694" y="818084"/>
                </a:moveTo>
                <a:lnTo>
                  <a:pt x="409042" y="818084"/>
                </a:lnTo>
                <a:lnTo>
                  <a:pt x="0" y="409042"/>
                </a:lnTo>
                <a:lnTo>
                  <a:pt x="409042" y="1"/>
                </a:lnTo>
                <a:lnTo>
                  <a:pt x="4771694" y="1"/>
                </a:lnTo>
                <a:lnTo>
                  <a:pt x="4771694" y="818084"/>
                </a:lnTo>
                <a:close/>
              </a:path>
            </a:pathLst>
          </a:cu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565274" tIns="60961" rIns="113792" bIns="60960" numCol="1" spcCol="1270" anchor="ctr" anchorCtr="0">
            <a:no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600" kern="1200" dirty="0" smtClean="0"/>
              <a:t>In-memory database solution for accelerated analytics</a:t>
            </a:r>
            <a:endParaRPr lang="en-US" sz="1600" kern="1200" dirty="0"/>
          </a:p>
        </p:txBody>
      </p:sp>
      <p:sp>
        <p:nvSpPr>
          <p:cNvPr id="22" name="Oval 21"/>
          <p:cNvSpPr/>
          <p:nvPr/>
        </p:nvSpPr>
        <p:spPr>
          <a:xfrm>
            <a:off x="1896312" y="3110853"/>
            <a:ext cx="818085" cy="81808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17" name="Picture 16" descr="hana.jpg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1262" b="60465" l="23824" r="72206">
                        <a14:foregroundMark x1="70735" y1="53821" x2="49265" y2="54153"/>
                        <a14:foregroundMark x1="43529" y1="56478" x2="46471" y2="578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28" t="19436" r="27206" b="37707"/>
          <a:stretch/>
        </p:blipFill>
        <p:spPr>
          <a:xfrm>
            <a:off x="1934541" y="3370808"/>
            <a:ext cx="756820" cy="289662"/>
          </a:xfrm>
          <a:prstGeom prst="rect">
            <a:avLst/>
          </a:prstGeom>
        </p:spPr>
      </p:pic>
      <p:pic>
        <p:nvPicPr>
          <p:cNvPr id="24" name="Picture 23" descr="warning.png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703" y="5541133"/>
            <a:ext cx="553759" cy="50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56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5757281"/>
              </p:ext>
            </p:extLst>
          </p:nvPr>
        </p:nvGraphicFramePr>
        <p:xfrm>
          <a:off x="516292" y="2177578"/>
          <a:ext cx="8170508" cy="44772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AutoShape 10" descr="data:image/jpeg;base64,/9j/4AAQSkZJRgABAQAAAQABAAD/2wCEAAkGBhQSEBMREhQQDxEWFhwTFBUXFhgZFRYUGhQWFxUZFxsXJzIeFyUmHx4eJDshJSc1MSw4FyAxNTwqNTIrLCkBCQoKDQsNGQ4OGTUkHiQzNTU1NTE1NTUpNTU1NTA1NTU1MzU1NTU1NTU2KjU2NTU1NDUzNCw0MDA2NDIpNTIxNf/AABEIAFAAUAMBIgACEQEDEQH/xAAbAAABBQEBAAAAAAAAAAAAAAAAAQIDBAUGB//EADMQAAIABAMGBgECBwEAAAAAAAECAAMEERIUIQUGIjFRkQcTQVJhcbGB8DVCYnJzksEy/8QAGQEBAAIDAAAAAAAAAAAAAAAAAAMEAQIF/8QAJREAAwACAAUDBQAAAAAAAAAAAAECAxEEEiExUUFhgRMiMqHw/9oADAMBAAIRAxEAPwD0feLecq5lSjYjR29b9B0t1jnG2gxNyzE/3GMibWEsSTckkk/JOsNzMAbGeb3N3MGeb3N3MY2ZhczAGxnm9zdzBnm9zdzGPmYTMwBs55vc3cwZ5vc3cxj5mDMwBsrtBgbhmB+zHQ7vbzkuJU03xaKx539Aet44TMw+XWEMCDYggg9CDpAGO1VqfuEzUQbKoJlTO8qVhL6txNhFhz1MU5s0qxU81JU/YNjAGnmoM1GTmYsUUtprYEte19TbQRrVzEuqekjaZdPS7l7NQZqFOwJ/9H+0UXkOJglMMLkgAH55axDHFYMm+S0/kkrBlj8paLuagzUUKxWlOUe2Ia6G41iDMxNNK0ql9GRUnL0zWzUKtVqIyknEkAakmwHUnlEk7EjYXBVtNDGeZb5d9Rp62P8ADrZSVlfl52IyyjtwmzXW1tYvbm7sJWVVQrs0umpyxmEc7BmCi/poCb/EN8HP4sP8cz/kTbh7yyKerrpFSfLk1JdC/opDuNegIY6xkwaGwpGyq6rWnlS6mRzKEvdZwUEkEHiQ2106RUFCkja1RIlgiWgIUEkm2FTzPPnFzcrdKRS7Uks1bT1Ju3kJJJZmujcUy2iAC/qdYz9rVSS9vVjOyotyLsbC+BIp8cm+GtLwWeEaWeG/JWqth1LT3ZOFSxYNjtp6aDX9Is7Xq1NXSoCC6txW9L2tfsdI5LbW02NRNKTXKFzhs7YbfEQ7DnhamSzNZQ4JJOg+TFJcLkqJy5Gvtl6SWu69S0+IiacQu7W234Z0+1KMzq8ygbaAk9AFF4bMn0STfIKOSGwGZi/mvb8xXqduS5e0zOBDyioQsutgVFyLc7GFnbAkvPNQKmSJJfGRfiBuCV/fWIJdTMTldTPIta33+PX2JGk6pwk3zPe9diQUyU1aktw0wMVMog2sS1gW62hm+tYgm+WFYTeAl78OHpaKm2dvJMrZU1bmVLKi/UBrsf30ibe+TLmMKmXOluOFMANz9xJjV/Xw5M29uffv0/maW4+lkjHrSf6G7t79TKBJiyZNO0xmYicykzFuALA9NL2+Y5qY5YljqSSSepJuYfMGp+z+YbaO4csvbu7aajqZdSiq7SySFa+E3UrrbX1hu3trtVVM2pdVRphxELewNgNL6+kU7QWgBkEPtBaAGQWh9oLQAyFQaj7H5h1oVBqPsfmAJ6iQVdlYFWVipB5ggkEH9Yjwx6p4l+HE0znrKVDNV+KbLUcYfQFlUf8AoHmQNeZjzOZTMpKsrqwNiCpBB9QQdRAFfDBhibyj0PaDyj0PaAIcMGGJvKPQ9oPKPQ9oAhwwYYm8o9D2g8o9D2gCHDEkiSWZVUEsWCgDUkkgADrrEkumZiFVWZibABSST6AAamPSvDfw2m+clXVIZSJxy5bXDs4PCzLzUDnY89IA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12" descr="data:image/jpeg;base64,/9j/4AAQSkZJRgABAQAAAQABAAD/2wCEAAkGBhQSEBMREhQQDxEWFhwTFBUXFhgZFRYUGhQWFxUZFxsXJzIeFyUmHx4eJDshJSc1MSw4FyAxNTwqNTIrLCkBCQoKDQsNGQ4OGTUkHiQzNTU1NTE1NTUpNTU1NTA1NTU1MzU1NTU1NTU2KjU2NTU1NDUzNCw0MDA2NDIpNTIxNf/AABEIAFAAUAMBIgACEQEDEQH/xAAbAAABBQEBAAAAAAAAAAAAAAAAAQIDBAUGB//EADMQAAIABAMGBgECBwEAAAAAAAECAAMEERIUIQUGIjFRkQcTQVJhcbGB8DVCYnJzksEy/8QAGQEBAAIDAAAAAAAAAAAAAAAAAAMEAQIF/8QAJREAAwACAAUDBQAAAAAAAAAAAAECAxEEEiExUUFhgRMiMqHw/9oADAMBAAIRAxEAPwD0feLecq5lSjYjR29b9B0t1jnG2gxNyzE/3GMibWEsSTckkk/JOsNzMAbGeb3N3MGeb3N3MY2ZhczAGxnm9zdzBnm9zdzGPmYTMwBs55vc3cwZ5vc3cxj5mDMwBsrtBgbhmB+zHQ7vbzkuJU03xaKx539Aet44TMw+XWEMCDYggg9CDpAGO1VqfuEzUQbKoJlTO8qVhL6txNhFhz1MU5s0qxU81JU/YNjAGnmoM1GTmYsUUtprYEte19TbQRrVzEuqekjaZdPS7l7NQZqFOwJ/9H+0UXkOJglMMLkgAH55axDHFYMm+S0/kkrBlj8paLuagzUUKxWlOUe2Ia6G41iDMxNNK0ql9GRUnL0zWzUKtVqIyknEkAakmwHUnlEk7EjYXBVtNDGeZb5d9Rp62P8ADrZSVlfl52IyyjtwmzXW1tYvbm7sJWVVQrs0umpyxmEc7BmCi/poCb/EN8HP4sP8cz/kTbh7yyKerrpFSfLk1JdC/opDuNegIY6xkwaGwpGyq6rWnlS6mRzKEvdZwUEkEHiQ2106RUFCkja1RIlgiWgIUEkm2FTzPPnFzcrdKRS7Uks1bT1Ju3kJJJZmujcUy2iAC/qdYz9rVSS9vVjOyotyLsbC+BIp8cm+GtLwWeEaWeG/JWqth1LT3ZOFSxYNjtp6aDX9Is7Xq1NXSoCC6txW9L2tfsdI5LbW02NRNKTXKFzhs7YbfEQ7DnhamSzNZQ4JJOg+TFJcLkqJy5Gvtl6SWu69S0+IiacQu7W234Z0+1KMzq8ygbaAk9AFF4bMn0STfIKOSGwGZi/mvb8xXqduS5e0zOBDyioQsutgVFyLc7GFnbAkvPNQKmSJJfGRfiBuCV/fWIJdTMTldTPIta33+PX2JGk6pwk3zPe9diQUyU1aktw0wMVMog2sS1gW62hm+tYgm+WFYTeAl78OHpaKm2dvJMrZU1bmVLKi/UBrsf30ibe+TLmMKmXOluOFMANz9xJjV/Xw5M29uffv0/maW4+lkjHrSf6G7t79TKBJiyZNO0xmYicykzFuALA9NL2+Y5qY5YljqSSSepJuYfMGp+z+YbaO4csvbu7aajqZdSiq7SySFa+E3UrrbX1hu3trtVVM2pdVRphxELewNgNL6+kU7QWgBkEPtBaAGQWh9oLQAyFQaj7H5h1oVBqPsfmAJ6iQVdlYFWVipB5ggkEH9Yjwx6p4l+HE0znrKVDNV+KbLUcYfQFlUf8AoHmQNeZjzOZTMpKsrqwNiCpBB9QQdRAFfDBhibyj0PaDyj0PaAIcMGGJvKPQ9oPKPQ9oAhwwYYm8o9D2g8o9D2gCHDEkiSWZVUEsWCgDUkkgADrrEkumZiFVWZibABSST6AAamPSvDfw2m+clXVIZSJxy5bXDs4PCzLzUDnY89IA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60375" y="1738868"/>
            <a:ext cx="2710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Proposed Application</a:t>
            </a:r>
            <a:endParaRPr lang="en-US" dirty="0"/>
          </a:p>
        </p:txBody>
      </p:sp>
      <p:pic>
        <p:nvPicPr>
          <p:cNvPr id="12" name="Picture 11" descr="hana.jpg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21262" b="60465" l="23824" r="72206">
                        <a14:foregroundMark x1="70735" y1="53821" x2="49265" y2="54153"/>
                        <a14:foregroundMark x1="43529" y1="56478" x2="46471" y2="578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28" t="19436" r="27206" b="37707"/>
          <a:stretch/>
        </p:blipFill>
        <p:spPr>
          <a:xfrm>
            <a:off x="1718900" y="2492725"/>
            <a:ext cx="832502" cy="318628"/>
          </a:xfrm>
          <a:prstGeom prst="rect">
            <a:avLst/>
          </a:prstGeom>
        </p:spPr>
      </p:pic>
      <p:sp>
        <p:nvSpPr>
          <p:cNvPr id="13" name="Rounded Rectangle 12"/>
          <p:cNvSpPr/>
          <p:nvPr/>
        </p:nvSpPr>
        <p:spPr>
          <a:xfrm>
            <a:off x="977900" y="2108200"/>
            <a:ext cx="7404100" cy="18415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77900" y="4889500"/>
            <a:ext cx="7404100" cy="18034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16200000">
            <a:off x="638175" y="2781300"/>
            <a:ext cx="111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Module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6200000">
            <a:off x="638176" y="5549901"/>
            <a:ext cx="111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165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Architectural Overview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0728" y="1715836"/>
            <a:ext cx="8686800" cy="2133173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3903570"/>
            <a:ext cx="8229600" cy="2503321"/>
          </a:xfrm>
        </p:spPr>
        <p:txBody>
          <a:bodyPr/>
          <a:lstStyle/>
          <a:p>
            <a:r>
              <a:rPr lang="en-US" dirty="0" smtClean="0"/>
              <a:t>Design is highly modular</a:t>
            </a:r>
          </a:p>
          <a:p>
            <a:r>
              <a:rPr lang="en-US" dirty="0" smtClean="0"/>
              <a:t>Design decouples presentation, business logic, and data access</a:t>
            </a:r>
          </a:p>
          <a:p>
            <a:r>
              <a:rPr lang="en-US" dirty="0" smtClean="0"/>
              <a:t>Promotes extensibility and reuse of components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57606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Framework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985084"/>
          </a:xfrm>
        </p:spPr>
        <p:txBody>
          <a:bodyPr/>
          <a:lstStyle/>
          <a:p>
            <a:r>
              <a:rPr lang="en-US" dirty="0" smtClean="0"/>
              <a:t>Given that the end product is a web application, the first major task is to select a framework.</a:t>
            </a:r>
          </a:p>
          <a:p>
            <a:r>
              <a:rPr lang="en-US" dirty="0" smtClean="0"/>
              <a:t>The major benefits of using a framework for development are:</a:t>
            </a:r>
          </a:p>
          <a:p>
            <a:pPr lvl="1"/>
            <a:r>
              <a:rPr lang="en-US" dirty="0" smtClean="0"/>
              <a:t>Ease of development</a:t>
            </a:r>
          </a:p>
          <a:p>
            <a:pPr lvl="1"/>
            <a:r>
              <a:rPr lang="en-US" dirty="0" smtClean="0"/>
              <a:t>Built-in support for the Model-View-Controller Pattern</a:t>
            </a:r>
          </a:p>
          <a:p>
            <a:r>
              <a:rPr lang="en-US" dirty="0" smtClean="0"/>
              <a:t>Frameworks under consideration were:</a:t>
            </a:r>
          </a:p>
          <a:p>
            <a:pPr lvl="1"/>
            <a:r>
              <a:rPr lang="en-US" dirty="0" smtClean="0"/>
              <a:t>Play</a:t>
            </a:r>
          </a:p>
          <a:p>
            <a:pPr lvl="1"/>
            <a:r>
              <a:rPr lang="en-US" dirty="0" err="1" smtClean="0"/>
              <a:t>JRuby</a:t>
            </a:r>
            <a:endParaRPr lang="en-US" dirty="0" smtClean="0"/>
          </a:p>
          <a:p>
            <a:pPr lvl="1"/>
            <a:r>
              <a:rPr lang="en-US" dirty="0" smtClean="0"/>
              <a:t>Spring</a:t>
            </a:r>
          </a:p>
          <a:p>
            <a:pPr lvl="1"/>
            <a:r>
              <a:rPr lang="en-US" dirty="0" smtClean="0"/>
              <a:t>Grails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5991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othecary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Apothecary">
      <a:majorFont>
        <a:latin typeface="Book Antiqua"/>
        <a:ea typeface=""/>
        <a:cs typeface=""/>
        <a:font script="Jpan" typeface="ＭＳ Ｐ明朝"/>
        <a:font script="Hang" typeface="HY견명조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견명조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3000"/>
            <a:satMod val="14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atMod val="170000"/>
              </a:schemeClr>
              <a:schemeClr val="phClr">
                <a:shade val="70000"/>
                <a:satMod val="13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Apothecary.thmx</Template>
  <TotalTime>377</TotalTime>
  <Words>1097</Words>
  <Application>Microsoft Macintosh PowerPoint</Application>
  <PresentationFormat>On-screen Show (4:3)</PresentationFormat>
  <Paragraphs>281</Paragraphs>
  <Slides>26</Slides>
  <Notes>26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Apothecary</vt:lpstr>
      <vt:lpstr>Team Mercury Abhi Trivedi, Danny Brown, Geoff Schaeffer, and Rob Black</vt:lpstr>
      <vt:lpstr>agenda</vt:lpstr>
      <vt:lpstr>stakeholders</vt:lpstr>
      <vt:lpstr>background</vt:lpstr>
      <vt:lpstr>background</vt:lpstr>
      <vt:lpstr>background</vt:lpstr>
      <vt:lpstr>background</vt:lpstr>
      <vt:lpstr>Architectural Overview</vt:lpstr>
      <vt:lpstr>Framework Selection</vt:lpstr>
      <vt:lpstr>Framework Selection</vt:lpstr>
      <vt:lpstr>Framework Selection</vt:lpstr>
      <vt:lpstr>Framework Selection</vt:lpstr>
      <vt:lpstr>Governance</vt:lpstr>
      <vt:lpstr>Design Patterns</vt:lpstr>
      <vt:lpstr>Design Patterns</vt:lpstr>
      <vt:lpstr>Design Patterns</vt:lpstr>
      <vt:lpstr>Design Patterns</vt:lpstr>
      <vt:lpstr>Design Philosophy</vt:lpstr>
      <vt:lpstr>MVC Pattern</vt:lpstr>
      <vt:lpstr>Low Coupling/Tight Cohesion</vt:lpstr>
      <vt:lpstr>Maintainability/reusability/ EXtensibility</vt:lpstr>
      <vt:lpstr>DemoNSTRATION</vt:lpstr>
      <vt:lpstr>Recommendations</vt:lpstr>
      <vt:lpstr>Future work</vt:lpstr>
      <vt:lpstr>conclusion</vt:lpstr>
      <vt:lpstr>Appendix: Repository Location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Mercury</dc:title>
  <dc:creator>Geoffrey Schaeffer</dc:creator>
  <cp:lastModifiedBy>Geoffrey Schaeffer</cp:lastModifiedBy>
  <cp:revision>108</cp:revision>
  <dcterms:created xsi:type="dcterms:W3CDTF">2013-11-06T07:00:47Z</dcterms:created>
  <dcterms:modified xsi:type="dcterms:W3CDTF">2013-12-06T00:52:33Z</dcterms:modified>
</cp:coreProperties>
</file>

<file path=docProps/thumbnail.jpeg>
</file>